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NWM2YzE2YzMtOGVlMS00MTI4LWJmNmItY2Y3Y2E0YTI4OGVlIiwidCI6ImZiYTViMTc4LTNhZjEtNDQyMC05NjZiLWJmNTE2M2U2YjFkYSJ9" TargetMode="External"/><Relationship Id="rId2" Type="http://schemas.openxmlformats.org/officeDocument/2006/relationships/hyperlink" Target="http://receita.economia.gov.br/orientacao/tributaria/cadastros/cadastro-nacional-de-pessoas-juridicas-cnpj/solicitacao-de-atos-perante-o-cnpj-por-meio-da-internet/alteracao-de-dados-cadastrais-de-matriz-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53330" y="1423852"/>
            <a:ext cx="6815669" cy="1100664"/>
          </a:xfrm>
        </p:spPr>
        <p:txBody>
          <a:bodyPr/>
          <a:lstStyle/>
          <a:p>
            <a:r>
              <a:rPr lang="pt-BR" sz="3600" smtClean="0"/>
              <a:t>  </a:t>
            </a:r>
            <a:r>
              <a:rPr lang="pt-BR" sz="2400" smtClean="0"/>
              <a:t>Web conferência: Fortalecimento dos Fundos Especiais 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81497" y="3190720"/>
            <a:ext cx="7759337" cy="1995234"/>
          </a:xfrm>
        </p:spPr>
        <p:txBody>
          <a:bodyPr>
            <a:normAutofit fontScale="62500" lnSpcReduction="20000"/>
          </a:bodyPr>
          <a:lstStyle/>
          <a:p>
            <a:r>
              <a:rPr lang="pt-BR" sz="5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 – Fundo da Infância e Adolescência</a:t>
            </a:r>
          </a:p>
          <a:p>
            <a:endParaRPr lang="pt-BR" sz="2400" b="1" i="1" dirty="0" smtClean="0"/>
          </a:p>
          <a:p>
            <a:r>
              <a:rPr lang="pt-BR" sz="2400" b="1" i="1" dirty="0" smtClean="0"/>
              <a:t>Hélio Fogaça da Silva</a:t>
            </a:r>
          </a:p>
          <a:p>
            <a:r>
              <a:rPr lang="pt-BR" dirty="0" smtClean="0"/>
              <a:t>Secretário executivo do Conselho Estadual dos Direitos da Criança e Adolescente de Goiás – CEDCAGO</a:t>
            </a:r>
          </a:p>
          <a:p>
            <a:r>
              <a:rPr lang="pt-BR" dirty="0" smtClean="0"/>
              <a:t>Servidor Técnico de Gestão pública na Secretaria de Estado do Desenvolvimento Social – SEDS</a:t>
            </a:r>
          </a:p>
          <a:p>
            <a:r>
              <a:rPr lang="pt-BR" dirty="0" smtClean="0"/>
              <a:t>Bacharel em Serviço Social pela UNOPAR</a:t>
            </a:r>
            <a:endParaRPr lang="pt-BR" sz="2400" b="1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6022015"/>
            <a:ext cx="2560320" cy="817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799"/>
            <a:ext cx="1095349" cy="8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42" y="3193366"/>
            <a:ext cx="1914431" cy="14329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07" y="3193366"/>
            <a:ext cx="4488656" cy="14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Fundos Públicos</a:t>
            </a:r>
            <a: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518116"/>
            <a:ext cx="9601196" cy="36294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 smtClean="0"/>
              <a:t>Conceito</a:t>
            </a:r>
            <a:r>
              <a:rPr lang="pt-BR" dirty="0" smtClean="0"/>
              <a:t> - O que são? </a:t>
            </a:r>
          </a:p>
          <a:p>
            <a:pPr marL="0" indent="0">
              <a:buNone/>
            </a:pPr>
            <a:r>
              <a:rPr lang="pt-BR" i="1" dirty="0" smtClean="0"/>
              <a:t>		São mecanismos de descentralização orçamentária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 smtClean="0"/>
              <a:t>Objetivo</a:t>
            </a:r>
            <a:r>
              <a:rPr lang="pt-BR" dirty="0" smtClean="0"/>
              <a:t> – Para que servem? </a:t>
            </a:r>
          </a:p>
          <a:p>
            <a:pPr marL="0" indent="0">
              <a:buNone/>
            </a:pPr>
            <a:r>
              <a:rPr lang="pt-BR" i="1" dirty="0" smtClean="0"/>
              <a:t>		Financiam </a:t>
            </a:r>
            <a:r>
              <a:rPr lang="pt-BR" i="1" dirty="0"/>
              <a:t>projetos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Como são aplicados os recursos obtidos?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criação dos Fundos foi prevista pelo Estatuto da Criança e do Adolescente em seu art. 260. 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1095349" cy="8198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4" y="984648"/>
            <a:ext cx="2560320" cy="8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7345"/>
          </a:xfrm>
        </p:spPr>
        <p:txBody>
          <a:bodyPr>
            <a:normAutofit fontScale="90000"/>
          </a:bodyPr>
          <a:lstStyle/>
          <a:p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Leis, Resoluções</a:t>
            </a:r>
            <a:b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Normas - FIA</a:t>
            </a:r>
            <a: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453" y="2461846"/>
            <a:ext cx="10888394" cy="3685735"/>
          </a:xfrm>
        </p:spPr>
        <p:txBody>
          <a:bodyPr>
            <a:normAutofit fontScale="62500" lnSpcReduction="20000"/>
          </a:bodyPr>
          <a:lstStyle/>
          <a:p>
            <a:r>
              <a:rPr lang="pt-BR" sz="2900" dirty="0"/>
              <a:t>Lei 4320 de 1964 de fundos especiais;</a:t>
            </a:r>
          </a:p>
          <a:p>
            <a:r>
              <a:rPr lang="pt-BR" sz="2900" dirty="0" smtClean="0"/>
              <a:t>Lei </a:t>
            </a:r>
            <a:r>
              <a:rPr lang="pt-BR" sz="2900" dirty="0"/>
              <a:t>8069/90 art. 88 e 260(Estatuto da Criança e adolescente); </a:t>
            </a:r>
          </a:p>
          <a:p>
            <a:r>
              <a:rPr lang="pt-BR" sz="2900" dirty="0" smtClean="0"/>
              <a:t>Lei </a:t>
            </a:r>
            <a:r>
              <a:rPr lang="pt-BR" sz="2900" dirty="0"/>
              <a:t>13.019/2014 - Lei do Marco Regulatório (política de fomento e de colaboração com organizações da sociedade civil);</a:t>
            </a:r>
          </a:p>
          <a:p>
            <a:r>
              <a:rPr lang="pt-BR" sz="2900" dirty="0" smtClean="0"/>
              <a:t>Resoluções </a:t>
            </a:r>
            <a:r>
              <a:rPr lang="pt-BR" sz="2900" dirty="0"/>
              <a:t>137, 194 e 218 do conselho nacional dos direitos da criança e adolescente – CONANDA;</a:t>
            </a:r>
          </a:p>
          <a:p>
            <a:r>
              <a:rPr lang="pt-BR" sz="2900" dirty="0"/>
              <a:t>R</a:t>
            </a:r>
            <a:r>
              <a:rPr lang="pt-BR" sz="2900" dirty="0" smtClean="0"/>
              <a:t>esolução </a:t>
            </a:r>
            <a:r>
              <a:rPr lang="pt-BR" sz="2900" dirty="0"/>
              <a:t>003 do tribunal de contas dos municípios de goiás – TCM</a:t>
            </a:r>
            <a:r>
              <a:rPr lang="pt-BR" sz="2900" dirty="0" smtClean="0"/>
              <a:t>;</a:t>
            </a:r>
          </a:p>
          <a:p>
            <a:pPr marL="0" indent="0">
              <a:buNone/>
            </a:pPr>
            <a:endParaRPr lang="pt-BR" sz="2600" dirty="0"/>
          </a:p>
          <a:p>
            <a:r>
              <a:rPr lang="pt-BR" sz="2600" dirty="0"/>
              <a:t> </a:t>
            </a:r>
            <a:r>
              <a:rPr lang="pt-BR" sz="2900" dirty="0" smtClean="0"/>
              <a:t>Conselho </a:t>
            </a:r>
            <a:r>
              <a:rPr lang="pt-BR" sz="2900" dirty="0"/>
              <a:t>municipal de direito da criança e adolescente – CMDCA</a:t>
            </a:r>
          </a:p>
          <a:p>
            <a:pPr lvl="1"/>
            <a:r>
              <a:rPr lang="pt-BR" sz="2600" dirty="0" smtClean="0"/>
              <a:t>Resolução </a:t>
            </a:r>
            <a:r>
              <a:rPr lang="pt-BR" sz="2600" dirty="0"/>
              <a:t>105 e 106/CONANDA;</a:t>
            </a:r>
          </a:p>
          <a:p>
            <a:pPr lvl="1"/>
            <a:r>
              <a:rPr lang="pt-BR" sz="2600" dirty="0" smtClean="0"/>
              <a:t>Plano </a:t>
            </a:r>
            <a:r>
              <a:rPr lang="pt-BR" sz="2600" dirty="0"/>
              <a:t>de ação;</a:t>
            </a:r>
          </a:p>
          <a:p>
            <a:pPr lvl="1"/>
            <a:r>
              <a:rPr lang="pt-BR" sz="2600" dirty="0" smtClean="0"/>
              <a:t>Plano </a:t>
            </a:r>
            <a:r>
              <a:rPr lang="pt-BR" sz="2600" dirty="0"/>
              <a:t>de aplicação;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1095349" cy="8198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93" y="982132"/>
            <a:ext cx="2568201" cy="8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7345"/>
          </a:xfrm>
        </p:spPr>
        <p:txBody>
          <a:bodyPr>
            <a:normAutofit fontScale="90000"/>
          </a:bodyPr>
          <a:lstStyle/>
          <a:p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 – Fundo da Infância e</a:t>
            </a:r>
            <a:b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Adolescência</a:t>
            </a:r>
            <a: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453" y="2461846"/>
            <a:ext cx="10888394" cy="3685735"/>
          </a:xfrm>
        </p:spPr>
        <p:txBody>
          <a:bodyPr>
            <a:normAutofit/>
          </a:bodyPr>
          <a:lstStyle/>
          <a:p>
            <a:r>
              <a:rPr lang="pt-BR" sz="2800" dirty="0"/>
              <a:t>Cadastramento de fundos no ministério da mulher, família e direitos humanos – MMDH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 smtClean="0"/>
              <a:t>Portaria </a:t>
            </a:r>
            <a:r>
              <a:rPr lang="pt-BR" dirty="0"/>
              <a:t>Nº 2.006, </a:t>
            </a:r>
            <a:r>
              <a:rPr lang="pt-BR" dirty="0" smtClean="0"/>
              <a:t>de </a:t>
            </a:r>
            <a:r>
              <a:rPr lang="pt-BR" dirty="0"/>
              <a:t>13 </a:t>
            </a:r>
            <a:r>
              <a:rPr lang="pt-BR" dirty="0" smtClean="0"/>
              <a:t>de julho de 2021 </a:t>
            </a:r>
            <a:r>
              <a:rPr lang="pt-BR" dirty="0"/>
              <a:t>do </a:t>
            </a:r>
            <a:r>
              <a:rPr lang="pt-BR" dirty="0" smtClean="0"/>
              <a:t>MMDH </a:t>
            </a:r>
          </a:p>
          <a:p>
            <a:pPr marL="457200" lvl="1" indent="0">
              <a:buNone/>
            </a:pPr>
            <a:r>
              <a:rPr lang="pt-BR" dirty="0" smtClean="0"/>
              <a:t>    (</a:t>
            </a:r>
            <a:r>
              <a:rPr lang="pt-BR" dirty="0"/>
              <a:t>https://www.in.gov.br/en/web/dou/-/portaria-);</a:t>
            </a:r>
          </a:p>
          <a:p>
            <a:pPr lvl="1"/>
            <a:r>
              <a:rPr lang="pt-BR" dirty="0"/>
              <a:t>C</a:t>
            </a:r>
            <a:r>
              <a:rPr lang="pt-BR" dirty="0" smtClean="0"/>
              <a:t>adastramento </a:t>
            </a:r>
            <a:r>
              <a:rPr lang="pt-BR" dirty="0"/>
              <a:t>até </a:t>
            </a:r>
            <a:r>
              <a:rPr lang="pt-BR" dirty="0" smtClean="0"/>
              <a:t>dia 15/10/2021 (https://</a:t>
            </a:r>
            <a:r>
              <a:rPr lang="pt-BR" dirty="0"/>
              <a:t>questionarios.mdh.gov.br/responder/e15xSrGvn3J2BjcEIzxC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1095349" cy="8198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93" y="982132"/>
            <a:ext cx="2568201" cy="8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7345"/>
          </a:xfrm>
        </p:spPr>
        <p:txBody>
          <a:bodyPr>
            <a:normAutofit fontScale="90000"/>
          </a:bodyPr>
          <a:lstStyle/>
          <a:p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Regularidades</a:t>
            </a:r>
            <a:b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Fundos - Requisitos</a:t>
            </a:r>
            <a: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453" y="2461846"/>
            <a:ext cx="10888394" cy="384048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O CNPJ deverá ser exclusivo do Fundo e possuir: </a:t>
            </a:r>
          </a:p>
          <a:p>
            <a:pPr lvl="1"/>
            <a:r>
              <a:rPr lang="pt-BR" dirty="0"/>
              <a:t>C</a:t>
            </a:r>
            <a:r>
              <a:rPr lang="pt-BR" dirty="0" smtClean="0"/>
              <a:t>ódigos</a:t>
            </a:r>
            <a:r>
              <a:rPr lang="pt-BR" dirty="0"/>
              <a:t>: </a:t>
            </a:r>
            <a:r>
              <a:rPr lang="pt-BR" dirty="0" smtClean="0"/>
              <a:t>133-3 </a:t>
            </a:r>
            <a:r>
              <a:rPr lang="pt-BR" dirty="0"/>
              <a:t>(Fundo Público da Administração Direta Municipal; </a:t>
            </a:r>
          </a:p>
          <a:p>
            <a:pPr lvl="1"/>
            <a:r>
              <a:rPr lang="pt-BR" dirty="0"/>
              <a:t>S</a:t>
            </a:r>
            <a:r>
              <a:rPr lang="pt-BR" dirty="0" smtClean="0"/>
              <a:t>ituação </a:t>
            </a:r>
            <a:r>
              <a:rPr lang="pt-BR" dirty="0"/>
              <a:t>cadastral ativa; </a:t>
            </a:r>
          </a:p>
          <a:p>
            <a:pPr lvl="1"/>
            <a:r>
              <a:rPr lang="pt-BR" dirty="0"/>
              <a:t>P</a:t>
            </a:r>
            <a:r>
              <a:rPr lang="pt-BR" dirty="0" smtClean="0"/>
              <a:t>ossuir </a:t>
            </a:r>
            <a:r>
              <a:rPr lang="pt-BR" dirty="0"/>
              <a:t>no campo “nome empresarial” ou “nome de fantasia”, expressão que estabeleça claramente a condição de Fundo dos Direitos da Criança e do Adolescente, como criança, adolescente, adolescência, infância, FIA, FMDCA; </a:t>
            </a:r>
          </a:p>
          <a:p>
            <a:pPr lvl="1"/>
            <a:r>
              <a:rPr lang="pt-BR" dirty="0" smtClean="0"/>
              <a:t>Estar </a:t>
            </a:r>
            <a:r>
              <a:rPr lang="pt-BR" dirty="0"/>
              <a:t>vinculado a endereço na Unidade </a:t>
            </a:r>
            <a:r>
              <a:rPr lang="pt-BR" dirty="0" smtClean="0"/>
              <a:t>de </a:t>
            </a:r>
            <a:r>
              <a:rPr lang="pt-BR" dirty="0"/>
              <a:t>Federação (estado ou município) ao qual respectivo fundo está subscrito. </a:t>
            </a:r>
          </a:p>
          <a:p>
            <a:pPr lvl="1"/>
            <a:r>
              <a:rPr lang="pt-BR" dirty="0" smtClean="0"/>
              <a:t>Possuir </a:t>
            </a:r>
            <a:r>
              <a:rPr lang="pt-BR" dirty="0"/>
              <a:t>conta corrente específica para gestão exclusiva dos recursos </a:t>
            </a:r>
            <a:r>
              <a:rPr lang="pt-BR" dirty="0" smtClean="0"/>
              <a:t>do fundo, </a:t>
            </a:r>
            <a:r>
              <a:rPr lang="pt-BR" dirty="0"/>
              <a:t>mantida em instituição financeira pública e vinculada ao CNPJ do Fundo dos Direitos da Criança e Adolescente;</a:t>
            </a:r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1095349" cy="8198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93" y="982132"/>
            <a:ext cx="2568201" cy="8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7345"/>
          </a:xfrm>
        </p:spPr>
        <p:txBody>
          <a:bodyPr>
            <a:normAutofit fontScale="90000"/>
          </a:bodyPr>
          <a:lstStyle/>
          <a:p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Inconsistências</a:t>
            </a:r>
            <a:b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Fundos</a:t>
            </a:r>
            <a: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453" y="2461846"/>
            <a:ext cx="10888394" cy="3840480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/>
              <a:t>Dados bancários incompletos</a:t>
            </a:r>
          </a:p>
          <a:p>
            <a:r>
              <a:rPr lang="pt-BR" sz="3600" dirty="0"/>
              <a:t>Falta algum dado bancário (número do banco, ou da agência, ou </a:t>
            </a:r>
            <a:r>
              <a:rPr lang="pt-BR" sz="3600" dirty="0" smtClean="0"/>
              <a:t>da conta</a:t>
            </a:r>
            <a:r>
              <a:rPr lang="pt-BR" sz="3600" dirty="0"/>
              <a:t>, ou 2 ou 3 </a:t>
            </a:r>
            <a:r>
              <a:rPr lang="pt-BR" sz="3600" dirty="0" smtClean="0"/>
              <a:t>deles);</a:t>
            </a:r>
            <a:endParaRPr lang="pt-BR" sz="3600" dirty="0"/>
          </a:p>
          <a:p>
            <a:r>
              <a:rPr lang="pt-BR" sz="3600" dirty="0" smtClean="0"/>
              <a:t>Domicílio </a:t>
            </a:r>
            <a:r>
              <a:rPr lang="pt-BR" sz="3600" dirty="0"/>
              <a:t>Bancário Inexistente</a:t>
            </a:r>
          </a:p>
          <a:p>
            <a:r>
              <a:rPr lang="pt-BR" sz="3600" dirty="0"/>
              <a:t>Algum dado bancário (banco, agência ou conta, ou 2 ou 3 deles)estão incorretos;</a:t>
            </a:r>
          </a:p>
          <a:p>
            <a:r>
              <a:rPr lang="pt-BR" sz="3600" dirty="0" smtClean="0"/>
              <a:t>Favorecido </a:t>
            </a:r>
            <a:r>
              <a:rPr lang="pt-BR" sz="3600" dirty="0"/>
              <a:t>Incompatível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1095349" cy="8198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93" y="982132"/>
            <a:ext cx="2568201" cy="8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7345"/>
          </a:xfrm>
        </p:spPr>
        <p:txBody>
          <a:bodyPr>
            <a:normAutofit fontScale="90000"/>
          </a:bodyPr>
          <a:lstStyle/>
          <a:p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inconsistências</a:t>
            </a:r>
            <a:b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fundos</a:t>
            </a:r>
            <a: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453" y="2461846"/>
            <a:ext cx="10888394" cy="3840480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/>
              <a:t>Os dados bancários informados não pertencem ao CNPJ informado;</a:t>
            </a:r>
          </a:p>
          <a:p>
            <a:r>
              <a:rPr lang="pt-BR" sz="3600" dirty="0"/>
              <a:t> Natureza jurídica incorreta;</a:t>
            </a:r>
          </a:p>
          <a:p>
            <a:r>
              <a:rPr lang="pt-BR" sz="3600" dirty="0"/>
              <a:t>A natureza jurídica deve ser 133-3(para fundos municipais);</a:t>
            </a:r>
          </a:p>
          <a:p>
            <a:r>
              <a:rPr lang="pt-BR" sz="3600" dirty="0"/>
              <a:t> CNPJ não é de FDCA;</a:t>
            </a:r>
          </a:p>
          <a:p>
            <a:r>
              <a:rPr lang="pt-BR" sz="3600" dirty="0"/>
              <a:t>O CNPJ tem que ser de Fundo da Criança e do Adolescente. Não pode ser CNPJ do Município, de Fundo de Assistência Social, de Conselho, de Associação Privada, de APAE, etc. Se não existir, criar um CNPJ (*) exclusivo para o Fundo da Criança e do Adolescente</a:t>
            </a:r>
            <a:r>
              <a:rPr lang="pt-BR" sz="3600" dirty="0" smtClean="0"/>
              <a:t>.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1095349" cy="8198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93" y="982132"/>
            <a:ext cx="2568201" cy="8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7345"/>
          </a:xfrm>
        </p:spPr>
        <p:txBody>
          <a:bodyPr>
            <a:normAutofit fontScale="90000"/>
          </a:bodyPr>
          <a:lstStyle/>
          <a:p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Fundos – Dúvidas</a:t>
            </a:r>
            <a:b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 online</a:t>
            </a:r>
            <a: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453" y="2461846"/>
            <a:ext cx="10888394" cy="3840480"/>
          </a:xfrm>
        </p:spPr>
        <p:txBody>
          <a:bodyPr>
            <a:normAutofit/>
          </a:bodyPr>
          <a:lstStyle/>
          <a:p>
            <a:r>
              <a:rPr lang="pt-BR" sz="2600" dirty="0" smtClean="0"/>
              <a:t>Para </a:t>
            </a:r>
            <a:r>
              <a:rPr lang="pt-BR" sz="2600" dirty="0"/>
              <a:t>informações sobre inscrição/alterações do </a:t>
            </a:r>
            <a:r>
              <a:rPr lang="pt-BR" sz="2600" dirty="0" smtClean="0"/>
              <a:t>CNPJ, consultar: </a:t>
            </a:r>
            <a:r>
              <a:rPr lang="pt-BR" sz="2600" dirty="0" smtClean="0">
                <a:hlinkClick r:id="rId2"/>
              </a:rPr>
              <a:t>http</a:t>
            </a:r>
            <a:r>
              <a:rPr lang="pt-BR" sz="2600" dirty="0">
                <a:hlinkClick r:id="rId2"/>
              </a:rPr>
              <a:t>://</a:t>
            </a:r>
            <a:r>
              <a:rPr lang="pt-BR" sz="2600" dirty="0" smtClean="0">
                <a:hlinkClick r:id="rId2"/>
              </a:rPr>
              <a:t>receita.economia.gov.br/orientacao/tributaria/cadastros/cadastro-nacional-de-pessoas-juridicas-cnpj/solicitacao-de-atos-perante-o-cnpj-por-meio-da-internet/alteracao-de-dados-cadastrais-de-matriz-o</a:t>
            </a:r>
            <a:endParaRPr lang="pt-BR" sz="2600" dirty="0" smtClean="0"/>
          </a:p>
          <a:p>
            <a:r>
              <a:rPr lang="pt-BR" sz="2600" dirty="0"/>
              <a:t>Para saber como </a:t>
            </a:r>
            <a:r>
              <a:rPr lang="pt-BR" sz="2600" dirty="0" smtClean="0"/>
              <a:t>está o </a:t>
            </a:r>
            <a:r>
              <a:rPr lang="pt-BR" sz="2600" dirty="0"/>
              <a:t>FIA do seu município no </a:t>
            </a:r>
            <a:r>
              <a:rPr lang="pt-BR" sz="2600" dirty="0" smtClean="0"/>
              <a:t>cadastro/painel:</a:t>
            </a:r>
            <a:r>
              <a:rPr lang="pt-BR" sz="2600" dirty="0"/>
              <a:t> </a:t>
            </a:r>
            <a:r>
              <a:rPr lang="pt-BR" sz="2600" dirty="0" smtClean="0">
                <a:hlinkClick r:id="rId3"/>
              </a:rPr>
              <a:t>https</a:t>
            </a:r>
            <a:r>
              <a:rPr lang="pt-BR" sz="2600" dirty="0">
                <a:hlinkClick r:id="rId3"/>
              </a:rPr>
              <a:t>://</a:t>
            </a:r>
            <a:r>
              <a:rPr lang="pt-BR" sz="2600" dirty="0" smtClean="0">
                <a:hlinkClick r:id="rId3"/>
              </a:rPr>
              <a:t>app.powerbi.com/view?r=eyJrIjoiNWM2YzE2YzMtOGVlMS00MTI4LWJmNmItY2Y3Y2E0YTI4OGVlIiwidCI6ImZiYTViMTc4LTNhZjEtNDQyMC05NjZiLWJmNTE2M2U2YjFkYSJ9</a:t>
            </a:r>
            <a:endParaRPr lang="pt-BR" sz="2600" dirty="0" smtClean="0"/>
          </a:p>
          <a:p>
            <a:endParaRPr lang="pt-BR" sz="2000" dirty="0"/>
          </a:p>
          <a:p>
            <a:pPr lvl="1"/>
            <a:endParaRPr lang="pt-BR" sz="3600" dirty="0"/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1095349" cy="8198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93" y="982132"/>
            <a:ext cx="2568201" cy="8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7345"/>
          </a:xfrm>
        </p:spPr>
        <p:txBody>
          <a:bodyPr>
            <a:normAutofit fontScale="90000"/>
          </a:bodyPr>
          <a:lstStyle/>
          <a:p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Fundos – Dúvidas</a:t>
            </a:r>
            <a:b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Esclarecimentos </a:t>
            </a:r>
            <a: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adastrais</a:t>
            </a:r>
            <a: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453" y="2461846"/>
            <a:ext cx="10888394" cy="3840480"/>
          </a:xfrm>
        </p:spPr>
        <p:txBody>
          <a:bodyPr>
            <a:normAutofit/>
          </a:bodyPr>
          <a:lstStyle/>
          <a:p>
            <a:r>
              <a:rPr lang="pt-BR" b="1" dirty="0" smtClean="0"/>
              <a:t>Brasília</a:t>
            </a:r>
          </a:p>
          <a:p>
            <a:pPr lvl="1"/>
            <a:r>
              <a:rPr lang="pt-BR" dirty="0" smtClean="0"/>
              <a:t>Fone</a:t>
            </a:r>
            <a:r>
              <a:rPr lang="pt-BR" dirty="0"/>
              <a:t>: (61) 2027-3104;</a:t>
            </a:r>
          </a:p>
          <a:p>
            <a:pPr lvl="1"/>
            <a:r>
              <a:rPr lang="pt-BR" dirty="0" smtClean="0"/>
              <a:t>E-mail: </a:t>
            </a:r>
            <a:r>
              <a:rPr lang="pt-BR" dirty="0"/>
              <a:t>cadastro.fdca@mdh.gov.br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C</a:t>
            </a:r>
            <a:r>
              <a:rPr lang="pt-BR" dirty="0" smtClean="0"/>
              <a:t>onselho </a:t>
            </a:r>
            <a:r>
              <a:rPr lang="pt-BR" dirty="0"/>
              <a:t>E</a:t>
            </a:r>
            <a:r>
              <a:rPr lang="pt-BR" dirty="0" smtClean="0"/>
              <a:t>stadual </a:t>
            </a:r>
            <a:r>
              <a:rPr lang="pt-BR" dirty="0"/>
              <a:t>dos </a:t>
            </a:r>
            <a:r>
              <a:rPr lang="pt-BR" dirty="0" smtClean="0"/>
              <a:t>Direitos </a:t>
            </a:r>
            <a:r>
              <a:rPr lang="pt-BR" dirty="0"/>
              <a:t>da </a:t>
            </a:r>
            <a:r>
              <a:rPr lang="pt-BR" dirty="0" smtClean="0"/>
              <a:t>Criança </a:t>
            </a:r>
            <a:r>
              <a:rPr lang="pt-BR" dirty="0"/>
              <a:t>e </a:t>
            </a:r>
            <a:r>
              <a:rPr lang="pt-BR" dirty="0" smtClean="0"/>
              <a:t>Adolescente </a:t>
            </a:r>
            <a:r>
              <a:rPr lang="pt-BR" dirty="0"/>
              <a:t>de </a:t>
            </a:r>
            <a:r>
              <a:rPr lang="pt-BR" dirty="0" smtClean="0"/>
              <a:t>Goiás </a:t>
            </a:r>
            <a:r>
              <a:rPr lang="pt-BR" dirty="0"/>
              <a:t>– </a:t>
            </a:r>
            <a:r>
              <a:rPr lang="pt-BR" b="1" dirty="0"/>
              <a:t>CEDCAGO</a:t>
            </a:r>
            <a:r>
              <a:rPr lang="pt-BR" dirty="0"/>
              <a:t>:</a:t>
            </a:r>
          </a:p>
          <a:p>
            <a:pPr lvl="1"/>
            <a:r>
              <a:rPr lang="pt-BR" dirty="0" smtClean="0"/>
              <a:t>Hélio </a:t>
            </a:r>
            <a:r>
              <a:rPr lang="pt-BR" dirty="0"/>
              <a:t>Fogaça: (62) 98254-4592;</a:t>
            </a:r>
          </a:p>
          <a:p>
            <a:pPr lvl="1"/>
            <a:r>
              <a:rPr lang="pt-BR" dirty="0" err="1" smtClean="0"/>
              <a:t>Renilton</a:t>
            </a:r>
            <a:r>
              <a:rPr lang="pt-BR" dirty="0" smtClean="0"/>
              <a:t> </a:t>
            </a:r>
            <a:r>
              <a:rPr lang="pt-BR" dirty="0"/>
              <a:t>Borges: (62) 98306-0288;</a:t>
            </a:r>
          </a:p>
          <a:p>
            <a:pPr marL="0" indent="0">
              <a:buNone/>
            </a:pPr>
            <a:endParaRPr lang="pt-BR" sz="2000" dirty="0"/>
          </a:p>
          <a:p>
            <a:pPr lvl="1"/>
            <a:endParaRPr lang="pt-BR" sz="3600" dirty="0"/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1095349" cy="8198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93" y="982132"/>
            <a:ext cx="2568201" cy="8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440</TotalTime>
  <Words>465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Orgânico</vt:lpstr>
      <vt:lpstr>  Web conferência: Fortalecimento dos Fundos Especiais </vt:lpstr>
      <vt:lpstr>Fundos Públicos </vt:lpstr>
      <vt:lpstr>Principais Leis, Resoluções  e Normas - FIA </vt:lpstr>
      <vt:lpstr>FIA – Fundo da Infância e Adolescência </vt:lpstr>
      <vt:lpstr>Principais Regularidades dos Fundos - Requisitos </vt:lpstr>
      <vt:lpstr>Principais Inconsistências dos Fundos </vt:lpstr>
      <vt:lpstr>Principais inconsistências dos fundos </vt:lpstr>
      <vt:lpstr>Fundos – Dúvidas Consultas online </vt:lpstr>
      <vt:lpstr>Fundos – Dúvidas Esclarecimentos Cadastrais 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Cicera</dc:creator>
  <cp:lastModifiedBy>Cicera</cp:lastModifiedBy>
  <cp:revision>33</cp:revision>
  <dcterms:created xsi:type="dcterms:W3CDTF">2021-09-13T15:26:54Z</dcterms:created>
  <dcterms:modified xsi:type="dcterms:W3CDTF">2021-09-13T22:47:38Z</dcterms:modified>
</cp:coreProperties>
</file>