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2" r:id="rId2"/>
    <p:sldMasterId id="2147483657" r:id="rId3"/>
  </p:sldMasterIdLst>
  <p:notesMasterIdLst>
    <p:notesMasterId r:id="rId42"/>
  </p:notesMasterIdLst>
  <p:sldIdLst>
    <p:sldId id="257" r:id="rId4"/>
    <p:sldId id="1270" r:id="rId5"/>
    <p:sldId id="1249" r:id="rId6"/>
    <p:sldId id="1271" r:id="rId7"/>
    <p:sldId id="1272" r:id="rId8"/>
    <p:sldId id="1273" r:id="rId9"/>
    <p:sldId id="1266" r:id="rId10"/>
    <p:sldId id="1267" r:id="rId11"/>
    <p:sldId id="1274" r:id="rId12"/>
    <p:sldId id="1269" r:id="rId13"/>
    <p:sldId id="1216" r:id="rId14"/>
    <p:sldId id="1222" r:id="rId15"/>
    <p:sldId id="1261" r:id="rId16"/>
    <p:sldId id="1253" r:id="rId17"/>
    <p:sldId id="1254" r:id="rId18"/>
    <p:sldId id="1250" r:id="rId19"/>
    <p:sldId id="1217" r:id="rId20"/>
    <p:sldId id="1251" r:id="rId21"/>
    <p:sldId id="864" r:id="rId22"/>
    <p:sldId id="1231" r:id="rId23"/>
    <p:sldId id="1255" r:id="rId24"/>
    <p:sldId id="1212" r:id="rId25"/>
    <p:sldId id="1233" r:id="rId26"/>
    <p:sldId id="1256" r:id="rId27"/>
    <p:sldId id="1263" r:id="rId28"/>
    <p:sldId id="1264" r:id="rId29"/>
    <p:sldId id="1275" r:id="rId30"/>
    <p:sldId id="1276" r:id="rId31"/>
    <p:sldId id="1257" r:id="rId32"/>
    <p:sldId id="1181" r:id="rId33"/>
    <p:sldId id="1201" r:id="rId34"/>
    <p:sldId id="1214" r:id="rId35"/>
    <p:sldId id="1213" r:id="rId36"/>
    <p:sldId id="1226" r:id="rId37"/>
    <p:sldId id="1258" r:id="rId38"/>
    <p:sldId id="1260" r:id="rId39"/>
    <p:sldId id="1265" r:id="rId40"/>
    <p:sldId id="285" r:id="rId4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273BA183-F7E5-E645-BE0F-17F293F23B3A}">
          <p14:sldIdLst>
            <p14:sldId id="257"/>
            <p14:sldId id="1270"/>
            <p14:sldId id="1249"/>
            <p14:sldId id="1271"/>
            <p14:sldId id="1272"/>
            <p14:sldId id="1273"/>
            <p14:sldId id="1266"/>
            <p14:sldId id="1267"/>
            <p14:sldId id="1274"/>
            <p14:sldId id="1269"/>
            <p14:sldId id="1216"/>
            <p14:sldId id="1222"/>
            <p14:sldId id="1261"/>
            <p14:sldId id="1253"/>
            <p14:sldId id="1254"/>
            <p14:sldId id="1250"/>
            <p14:sldId id="1217"/>
            <p14:sldId id="1251"/>
            <p14:sldId id="864"/>
            <p14:sldId id="1231"/>
            <p14:sldId id="1255"/>
            <p14:sldId id="1212"/>
            <p14:sldId id="1233"/>
            <p14:sldId id="1256"/>
            <p14:sldId id="1263"/>
            <p14:sldId id="1264"/>
            <p14:sldId id="1275"/>
            <p14:sldId id="1276"/>
            <p14:sldId id="1257"/>
            <p14:sldId id="1181"/>
            <p14:sldId id="1201"/>
            <p14:sldId id="1214"/>
            <p14:sldId id="1213"/>
            <p14:sldId id="1226"/>
            <p14:sldId id="1258"/>
            <p14:sldId id="1260"/>
            <p14:sldId id="1265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8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13" autoAdjust="0"/>
    <p:restoredTop sz="94789" autoAdjust="0"/>
  </p:normalViewPr>
  <p:slideViewPr>
    <p:cSldViewPr snapToGrid="0" snapToObjects="1">
      <p:cViewPr varScale="1">
        <p:scale>
          <a:sx n="111" d="100"/>
          <a:sy n="111" d="100"/>
        </p:scale>
        <p:origin x="198" y="216"/>
      </p:cViewPr>
      <p:guideLst/>
    </p:cSldViewPr>
  </p:slideViewPr>
  <p:outlineViewPr>
    <p:cViewPr>
      <p:scale>
        <a:sx n="33" d="100"/>
        <a:sy n="33" d="100"/>
      </p:scale>
      <p:origin x="0" y="-475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50D65-D417-4D43-B7B6-391F6BD5DD1B}" type="datetimeFigureOut">
              <a:rPr lang="pt-BR" smtClean="0"/>
              <a:t>12/05/2021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856B5-C5BB-4161-8FA4-F8481AC04F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8345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1C23-6435-4010-BC05-1B1884F057F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3496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1C23-6435-4010-BC05-1B1884F057F3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6455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1C23-6435-4010-BC05-1B1884F057F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9371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1C23-6435-4010-BC05-1B1884F057F3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1815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Creative &amp;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78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1C23-6435-4010-BC05-1B1884F057F3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955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1C23-6435-4010-BC05-1B1884F057F3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4156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1C23-6435-4010-BC05-1B1884F057F3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915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1C23-6435-4010-BC05-1B1884F057F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8068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1C23-6435-4010-BC05-1B1884F057F3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8734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1C23-6435-4010-BC05-1B1884F057F3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8555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1C23-6435-4010-BC05-1B1884F057F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4956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1C23-6435-4010-BC05-1B1884F057F3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2488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1C23-6435-4010-BC05-1B1884F057F3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5798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1C23-6435-4010-BC05-1B1884F057F3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7242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751C23-6435-4010-BC05-1B1884F057F3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811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16D59-63BD-F548-B825-C541610D8F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562" y="692458"/>
            <a:ext cx="5897733" cy="1740024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4E5AF98-0941-784B-8936-8174DC6E90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61934" y="4401029"/>
            <a:ext cx="4355976" cy="5970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32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Autor (se desejado)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09014FA-7C8B-5245-B6FB-A136BF81CB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92109" y="5805997"/>
            <a:ext cx="4025801" cy="68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87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379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2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4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6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89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11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534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95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37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0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735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66" b="1"/>
            </a:lvl2pPr>
            <a:lvl3pPr marL="1218845" indent="0">
              <a:buNone/>
              <a:defRPr sz="2399" b="1"/>
            </a:lvl3pPr>
            <a:lvl4pPr marL="1828267" indent="0">
              <a:buNone/>
              <a:defRPr sz="2133" b="1"/>
            </a:lvl4pPr>
            <a:lvl5pPr marL="2437689" indent="0">
              <a:buNone/>
              <a:defRPr sz="2133" b="1"/>
            </a:lvl5pPr>
            <a:lvl6pPr marL="3047111" indent="0">
              <a:buNone/>
              <a:defRPr sz="2133" b="1"/>
            </a:lvl6pPr>
            <a:lvl7pPr marL="3656534" indent="0">
              <a:buNone/>
              <a:defRPr sz="2133" b="1"/>
            </a:lvl7pPr>
            <a:lvl8pPr marL="4265955" indent="0">
              <a:buNone/>
              <a:defRPr sz="2133" b="1"/>
            </a:lvl8pPr>
            <a:lvl9pPr marL="48753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22" indent="0">
              <a:buNone/>
              <a:defRPr sz="2666" b="1"/>
            </a:lvl2pPr>
            <a:lvl3pPr marL="1218845" indent="0">
              <a:buNone/>
              <a:defRPr sz="2399" b="1"/>
            </a:lvl3pPr>
            <a:lvl4pPr marL="1828267" indent="0">
              <a:buNone/>
              <a:defRPr sz="2133" b="1"/>
            </a:lvl4pPr>
            <a:lvl5pPr marL="2437689" indent="0">
              <a:buNone/>
              <a:defRPr sz="2133" b="1"/>
            </a:lvl5pPr>
            <a:lvl6pPr marL="3047111" indent="0">
              <a:buNone/>
              <a:defRPr sz="2133" b="1"/>
            </a:lvl6pPr>
            <a:lvl7pPr marL="3656534" indent="0">
              <a:buNone/>
              <a:defRPr sz="2133" b="1"/>
            </a:lvl7pPr>
            <a:lvl8pPr marL="4265955" indent="0">
              <a:buNone/>
              <a:defRPr sz="2133" b="1"/>
            </a:lvl8pPr>
            <a:lvl9pPr marL="48753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37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5134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90600"/>
            <a:ext cx="10972801" cy="508000"/>
          </a:xfrm>
        </p:spPr>
        <p:txBody>
          <a:bodyPr>
            <a:noAutofit/>
          </a:bodyPr>
          <a:lstStyle>
            <a:lvl1pPr marL="0" indent="0">
              <a:buNone/>
              <a:defRPr sz="1866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890289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428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0"/>
            <a:ext cx="4011084" cy="1162051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6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3"/>
            <a:ext cx="4011084" cy="4691063"/>
          </a:xfrm>
        </p:spPr>
        <p:txBody>
          <a:bodyPr/>
          <a:lstStyle>
            <a:lvl1pPr marL="0" indent="0">
              <a:buNone/>
              <a:defRPr sz="1866"/>
            </a:lvl1pPr>
            <a:lvl2pPr marL="609422" indent="0">
              <a:buNone/>
              <a:defRPr sz="1600"/>
            </a:lvl2pPr>
            <a:lvl3pPr marL="1218845" indent="0">
              <a:buNone/>
              <a:defRPr sz="1333"/>
            </a:lvl3pPr>
            <a:lvl4pPr marL="1828267" indent="0">
              <a:buNone/>
              <a:defRPr sz="1200"/>
            </a:lvl4pPr>
            <a:lvl5pPr marL="2437689" indent="0">
              <a:buNone/>
              <a:defRPr sz="1200"/>
            </a:lvl5pPr>
            <a:lvl6pPr marL="3047111" indent="0">
              <a:buNone/>
              <a:defRPr sz="1200"/>
            </a:lvl6pPr>
            <a:lvl7pPr marL="3656534" indent="0">
              <a:buNone/>
              <a:defRPr sz="1200"/>
            </a:lvl7pPr>
            <a:lvl8pPr marL="4265955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61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2"/>
            <a:ext cx="7315200" cy="566739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66"/>
            </a:lvl1pPr>
            <a:lvl2pPr marL="609422" indent="0">
              <a:buNone/>
              <a:defRPr sz="3732"/>
            </a:lvl2pPr>
            <a:lvl3pPr marL="1218845" indent="0">
              <a:buNone/>
              <a:defRPr sz="3199"/>
            </a:lvl3pPr>
            <a:lvl4pPr marL="1828267" indent="0">
              <a:buNone/>
              <a:defRPr sz="2666"/>
            </a:lvl4pPr>
            <a:lvl5pPr marL="2437689" indent="0">
              <a:buNone/>
              <a:defRPr sz="2666"/>
            </a:lvl5pPr>
            <a:lvl6pPr marL="3047111" indent="0">
              <a:buNone/>
              <a:defRPr sz="2666"/>
            </a:lvl6pPr>
            <a:lvl7pPr marL="3656534" indent="0">
              <a:buNone/>
              <a:defRPr sz="2666"/>
            </a:lvl7pPr>
            <a:lvl8pPr marL="4265955" indent="0">
              <a:buNone/>
              <a:defRPr sz="2666"/>
            </a:lvl8pPr>
            <a:lvl9pPr marL="4875378" indent="0">
              <a:buNone/>
              <a:defRPr sz="266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0"/>
            <a:ext cx="7315200" cy="804863"/>
          </a:xfrm>
        </p:spPr>
        <p:txBody>
          <a:bodyPr/>
          <a:lstStyle>
            <a:lvl1pPr marL="0" indent="0">
              <a:buNone/>
              <a:defRPr sz="1866"/>
            </a:lvl1pPr>
            <a:lvl2pPr marL="609422" indent="0">
              <a:buNone/>
              <a:defRPr sz="1600"/>
            </a:lvl2pPr>
            <a:lvl3pPr marL="1218845" indent="0">
              <a:buNone/>
              <a:defRPr sz="1333"/>
            </a:lvl3pPr>
            <a:lvl4pPr marL="1828267" indent="0">
              <a:buNone/>
              <a:defRPr sz="1200"/>
            </a:lvl4pPr>
            <a:lvl5pPr marL="2437689" indent="0">
              <a:buNone/>
              <a:defRPr sz="1200"/>
            </a:lvl5pPr>
            <a:lvl6pPr marL="3047111" indent="0">
              <a:buNone/>
              <a:defRPr sz="1200"/>
            </a:lvl6pPr>
            <a:lvl7pPr marL="3656534" indent="0">
              <a:buNone/>
              <a:defRPr sz="1200"/>
            </a:lvl7pPr>
            <a:lvl8pPr marL="4265955" indent="0">
              <a:buNone/>
              <a:defRPr sz="1200"/>
            </a:lvl8pPr>
            <a:lvl9pPr marL="48753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033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185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16D59-63BD-F548-B825-C541610D8F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562" y="692458"/>
            <a:ext cx="5897733" cy="1740024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0CBBABB-C58F-5F40-A861-D3561EA0EF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63515" y="5805996"/>
            <a:ext cx="4054395" cy="680498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55412AF7-886D-3B45-86DA-203578C4FC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61934" y="4401029"/>
            <a:ext cx="4355976" cy="5970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32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Autor (se desejado)</a:t>
            </a:r>
          </a:p>
        </p:txBody>
      </p:sp>
    </p:spTree>
    <p:extLst>
      <p:ext uri="{BB962C8B-B14F-4D97-AF65-F5344CB8AC3E}">
        <p14:creationId xmlns:p14="http://schemas.microsoft.com/office/powerpoint/2010/main" val="23889221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52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90600"/>
            <a:ext cx="10972801" cy="508000"/>
          </a:xfrm>
        </p:spPr>
        <p:txBody>
          <a:bodyPr>
            <a:noAutofit/>
          </a:bodyPr>
          <a:lstStyle>
            <a:lvl1pPr marL="0" indent="0">
              <a:buNone/>
              <a:defRPr sz="1866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64687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2"/>
            <a:ext cx="6705600" cy="711081"/>
          </a:xfrm>
        </p:spPr>
        <p:txBody>
          <a:bodyPr>
            <a:noAutofit/>
          </a:bodyPr>
          <a:lstStyle>
            <a:lvl1pPr>
              <a:defRPr sz="35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4E2B0-FEF2-4C8F-90A4-46C9D72643E3}" type="datetime1">
              <a:rPr lang="en-US" smtClean="0"/>
              <a:t>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SlideModel.com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0000" y="6356354"/>
            <a:ext cx="762001" cy="365125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0" tIns="91440" rIns="0" bIns="91440" numCol="1" anchor="ctr" anchorCtr="1" compatLnSpc="1">
            <a:prstTxWarp prst="textNoShape">
              <a:avLst/>
            </a:prstTxWarp>
          </a:bodyPr>
          <a:lstStyle>
            <a:lvl1pPr algn="r">
              <a:defRPr lang="en-US" sz="1400" kern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6E69268-9C8B-4EBF-A9EE-DC5DC2D48DC3}" type="slidenum">
              <a:rPr lang="es-UY" smtClean="0"/>
              <a:pPr/>
              <a:t>‹nº›</a:t>
            </a:fld>
            <a:endParaRPr lang="es-UY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480301" y="362139"/>
            <a:ext cx="4114800" cy="533400"/>
          </a:xfrm>
        </p:spPr>
        <p:txBody>
          <a:bodyPr anchor="ctr">
            <a:noAutofit/>
          </a:bodyPr>
          <a:lstStyle>
            <a:lvl1pPr marL="0" indent="0" algn="r">
              <a:buNone/>
              <a:defRPr sz="1999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Breadcrumb 1 &gt; Breadcrumb 2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1186649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eft Clipar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84391" y="1066800"/>
            <a:ext cx="4192092" cy="762000"/>
          </a:xfrm>
        </p:spPr>
        <p:txBody>
          <a:bodyPr>
            <a:noAutofit/>
          </a:bodyPr>
          <a:lstStyle>
            <a:lvl1pPr>
              <a:defRPr sz="3999" b="1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684391" y="2057400"/>
            <a:ext cx="4192092" cy="3810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2728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mode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2" y="2870634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srgbClr val="080808">
                    <a:tint val="75000"/>
                  </a:srgbClr>
                </a:solidFill>
              </a:rPr>
              <a:pPr/>
              <a:t>5/12/2021</a:t>
            </a:fld>
            <a:endParaRPr lang="en-US">
              <a:solidFill>
                <a:srgbClr val="080808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80808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srgbClr val="080808">
                    <a:tint val="75000"/>
                  </a:srgbClr>
                </a:solidFill>
              </a:rPr>
              <a:pPr/>
              <a:t>‹nº›</a:t>
            </a:fld>
            <a:endParaRPr lang="en-US">
              <a:solidFill>
                <a:srgbClr val="08080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703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11DCC4C7-2EF2-8348-B12E-2E43A59EB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562" y="692458"/>
            <a:ext cx="5897733" cy="1740024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0471FAF-6124-2F49-9B99-CF92298CC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59951" y="5805996"/>
            <a:ext cx="4157959" cy="680498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8B991D1B-2B3E-F246-9E61-6BE89F20EF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61934" y="4401029"/>
            <a:ext cx="4355976" cy="5970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32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Autor (se desejado)</a:t>
            </a:r>
          </a:p>
        </p:txBody>
      </p:sp>
    </p:spTree>
    <p:extLst>
      <p:ext uri="{BB962C8B-B14F-4D97-AF65-F5344CB8AC3E}">
        <p14:creationId xmlns:p14="http://schemas.microsoft.com/office/powerpoint/2010/main" val="47925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409557-64DF-3E4E-9719-511418885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2AE5FD6-5707-CE46-8A33-70AC98246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B31ABF-4A2D-8849-AF2C-C5468FACA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A2A3-0DBE-264B-B161-41F72F43B72C}" type="datetimeFigureOut">
              <a:rPr lang="pt-BR" smtClean="0"/>
              <a:t>12/05/2021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0E452F5-632B-6940-B57E-146F3EC1F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DB13E07-4260-134B-8FDA-0D297455B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0516D-5600-8144-ADDD-7762430BFEB7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91FE1EA-C0B7-4B12-B7B3-4B2F852BB8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06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74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37160"/>
            <a:ext cx="9797831" cy="70788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7" y="845046"/>
            <a:ext cx="9797831" cy="523220"/>
          </a:xfrm>
        </p:spPr>
        <p:txBody>
          <a:bodyPr wrap="square">
            <a:sp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28169" y="6237312"/>
            <a:ext cx="439241" cy="439240"/>
            <a:chOff x="186858" y="6096003"/>
            <a:chExt cx="580550" cy="580549"/>
          </a:xfrm>
          <a:solidFill>
            <a:schemeClr val="bg1">
              <a:lumMod val="75000"/>
              <a:alpha val="25000"/>
            </a:schemeClr>
          </a:solidFill>
        </p:grpSpPr>
        <p:sp>
          <p:nvSpPr>
            <p:cNvPr id="7" name="Rectangle 6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GeosansLight" panose="02000603020000020003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8169" y="6237312"/>
            <a:ext cx="439241" cy="390437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rgbClr val="2F3A46"/>
                </a:solidFill>
              </a:defRPr>
            </a:lvl1pPr>
          </a:lstStyle>
          <a:p>
            <a:fld id="{F68327C5-B821-4FE9-A59A-A60D9EB59A9A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8488" y="229538"/>
            <a:ext cx="1627773" cy="451143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0522767" y="95859"/>
            <a:ext cx="1593494" cy="72008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1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B0B3E4-3E8E-3447-B038-E45901CB8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23" y="338493"/>
            <a:ext cx="10075416" cy="629174"/>
          </a:xfrm>
          <a:prstGeom prst="rect">
            <a:avLst/>
          </a:prstGeom>
        </p:spPr>
        <p:txBody>
          <a:bodyPr/>
          <a:lstStyle>
            <a:lvl1pPr algn="r">
              <a:defRPr sz="32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951760E-454C-F34D-AC3E-332F1069F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17" y="1305017"/>
            <a:ext cx="11424821" cy="487194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pt-BR" dirty="0"/>
              <a:t>Editar estilos de texto Mestre
Segundo nível
Terceiro nível
Quarto nível
Quinto nível</a:t>
            </a:r>
          </a:p>
        </p:txBody>
      </p:sp>
    </p:spTree>
    <p:extLst>
      <p:ext uri="{BB962C8B-B14F-4D97-AF65-F5344CB8AC3E}">
        <p14:creationId xmlns:p14="http://schemas.microsoft.com/office/powerpoint/2010/main" val="3743942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3225800"/>
            <a:ext cx="12192000" cy="3632200"/>
          </a:xfrm>
          <a:prstGeom prst="rect">
            <a:avLst/>
          </a:prstGeom>
          <a:gradFill flip="none" rotWithShape="1">
            <a:gsLst>
              <a:gs pos="44000">
                <a:srgbClr val="CBCBCB">
                  <a:alpha val="22000"/>
                </a:srgbClr>
              </a:gs>
              <a:gs pos="100000">
                <a:srgbClr val="5F5F5F">
                  <a:alpha val="1900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95"/>
            <a:endParaRPr lang="en-US" sz="2399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4987990"/>
            <a:ext cx="10363200" cy="610820"/>
          </a:xfrm>
        </p:spPr>
        <p:txBody>
          <a:bodyPr/>
          <a:lstStyle>
            <a:lvl1pPr algn="ctr">
              <a:defRPr lang="en-US" sz="3999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509360"/>
            <a:ext cx="8534401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399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09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106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8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5438DB87-6819-E04B-8977-593EFCA1BCF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7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5" r:id="rId4"/>
    <p:sldLayoutId id="2147483675" r:id="rId5"/>
    <p:sldLayoutId id="214748367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7B6F252D-7E45-FF4A-8252-58481CD801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6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EEEEEE"/>
            </a:gs>
            <a:gs pos="67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1081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38426"/>
            <a:ext cx="10972801" cy="49877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95"/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95"/>
              <a:t>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9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2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95"/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95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285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</p:sldLayoutIdLst>
  <p:txStyles>
    <p:titleStyle>
      <a:lvl1pPr algn="l" defTabSz="1218845" rtl="0" eaLnBrk="1" latinLnBrk="0" hangingPunct="1">
        <a:spcBef>
          <a:spcPct val="0"/>
        </a:spcBef>
        <a:buNone/>
        <a:defRPr sz="3199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457067" indent="-457067" algn="l" defTabSz="1218845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j-lt"/>
          <a:ea typeface="+mn-ea"/>
          <a:cs typeface="+mn-cs"/>
        </a:defRPr>
      </a:lvl1pPr>
      <a:lvl2pPr marL="990311" indent="-380889" algn="l" defTabSz="1218845" rtl="0" eaLnBrk="1" latinLnBrk="0" hangingPunct="1">
        <a:spcBef>
          <a:spcPct val="20000"/>
        </a:spcBef>
        <a:buFont typeface="Arial" pitchFamily="34" charset="0"/>
        <a:buChar char="–"/>
        <a:defRPr sz="3199" kern="1200">
          <a:solidFill>
            <a:schemeClr val="tx1"/>
          </a:solidFill>
          <a:latin typeface="+mj-lt"/>
          <a:ea typeface="+mn-ea"/>
          <a:cs typeface="+mn-cs"/>
        </a:defRPr>
      </a:lvl2pPr>
      <a:lvl3pPr marL="1523555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j-lt"/>
          <a:ea typeface="+mn-ea"/>
          <a:cs typeface="+mn-cs"/>
        </a:defRPr>
      </a:lvl3pPr>
      <a:lvl4pPr marL="2132979" indent="-304712" algn="l" defTabSz="12188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742400" indent="-304712" algn="l" defTabSz="12188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3351822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244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666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089" indent="-304712" algn="l" defTabSz="1218845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22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5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67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89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111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34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955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378" algn="l" defTabSz="121884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pt/aviso-prud%C3%AAncia-alerta-%C3%ADcone-m%C3%ADdia-145066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pt/aviso-prud%C3%AAncia-alerta-%C3%ADcone-m%C3%ADdia-145066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gov.br/agricultura/pt-br/assuntos/suasa/e-sisbi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https://sistemasweb.agricultura.gov.br/sgsi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gov.br/agricultura/pt-br/assuntos/suasa" TargetMode="Externa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dsn.sda@agricultura.gov.br" TargetMode="External"/><Relationship Id="rId2" Type="http://schemas.openxmlformats.org/officeDocument/2006/relationships/hyperlink" Target="mailto:gab-go@agricultura.gov.br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s://pensareco.blogspot.com/2012/09/se-mundo-nao-agir-mudanca-climatica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E590F555-43E1-3149-9AAD-A70F4CF38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934" y="11626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Cartilha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 err="1">
                <a:solidFill>
                  <a:schemeClr val="tx1"/>
                </a:solidFill>
              </a:rPr>
              <a:t>Serviços</a:t>
            </a:r>
            <a:r>
              <a:rPr lang="en-US" sz="2800" dirty="0">
                <a:solidFill>
                  <a:schemeClr val="tx1"/>
                </a:solidFill>
              </a:rPr>
              <a:t> de Inspeção </a:t>
            </a:r>
            <a:r>
              <a:rPr lang="en-US" sz="2800" dirty="0" err="1">
                <a:solidFill>
                  <a:schemeClr val="tx1"/>
                </a:solidFill>
              </a:rPr>
              <a:t>Municipais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vinculados</a:t>
            </a:r>
            <a:r>
              <a:rPr lang="en-US" sz="2800" dirty="0">
                <a:solidFill>
                  <a:schemeClr val="tx1"/>
                </a:solidFill>
              </a:rPr>
              <a:t> a </a:t>
            </a:r>
            <a:r>
              <a:rPr lang="en-US" sz="2800" dirty="0" err="1">
                <a:solidFill>
                  <a:schemeClr val="tx1"/>
                </a:solidFill>
              </a:rPr>
              <a:t>consórcio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público</a:t>
            </a:r>
            <a:r>
              <a:rPr lang="en-US" sz="2800" dirty="0">
                <a:solidFill>
                  <a:schemeClr val="tx1"/>
                </a:solidFill>
              </a:rPr>
              <a:t> de </a:t>
            </a:r>
            <a:r>
              <a:rPr lang="en-US" sz="2800" dirty="0" err="1">
                <a:solidFill>
                  <a:schemeClr val="tx1"/>
                </a:solidFill>
              </a:rPr>
              <a:t>Municípios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30919E-F723-9C49-829A-9B7549943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0657" y="3792470"/>
            <a:ext cx="6199873" cy="162775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André Brandão Alves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Médico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Veterinário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Auditor Fiscal Federal </a:t>
            </a:r>
            <a:r>
              <a:rPr lang="en-US" sz="2000" dirty="0" err="1">
                <a:solidFill>
                  <a:schemeClr val="tx1"/>
                </a:solidFill>
              </a:rPr>
              <a:t>Agropecuário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 err="1">
                <a:solidFill>
                  <a:schemeClr val="tx1"/>
                </a:solidFill>
              </a:rPr>
              <a:t>Divisão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>
                <a:solidFill>
                  <a:schemeClr val="tx1"/>
                </a:solidFill>
              </a:rPr>
              <a:t>Defesa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Agropecuária</a:t>
            </a:r>
            <a:r>
              <a:rPr lang="en-US" sz="2000" dirty="0">
                <a:solidFill>
                  <a:schemeClr val="tx1"/>
                </a:solidFill>
              </a:rPr>
              <a:t> – DDA/SFA-GO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15FDB32-B488-461F-9101-7AF31DD160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FB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3407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04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Freeform: Shape 106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6" name="Freeform: Shape 108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7" name="Freeform: Shape 110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8" name="Rectangle 112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9" name="Freeform: Shape 114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0" name="Rectangle 116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" name="Freeform: Shape 118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9CA3AB3-8C7D-4B47-BBDE-12CF8D691C89}"/>
              </a:ext>
            </a:extLst>
          </p:cNvPr>
          <p:cNvSpPr txBox="1"/>
          <p:nvPr/>
        </p:nvSpPr>
        <p:spPr>
          <a:xfrm>
            <a:off x="3204642" y="2353641"/>
            <a:ext cx="5782716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Para que inspeção e </a:t>
            </a:r>
            <a:r>
              <a:rPr lang="en-US" sz="3600" b="1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fiscalização</a:t>
            </a:r>
            <a:r>
              <a:rPr lang="en-US" sz="36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 dos </a:t>
            </a:r>
            <a:r>
              <a:rPr lang="en-US" sz="3600" b="1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alimentos</a:t>
            </a:r>
            <a:r>
              <a:rPr lang="en-US" sz="36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99415AE-8412-4D8E-AA04-1D32DE14E635}"/>
              </a:ext>
            </a:extLst>
          </p:cNvPr>
          <p:cNvSpPr txBox="1"/>
          <p:nvPr/>
        </p:nvSpPr>
        <p:spPr>
          <a:xfrm>
            <a:off x="10241085" y="253041"/>
            <a:ext cx="21809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Identificar e contribuir na contenção de doenças </a:t>
            </a:r>
            <a:r>
              <a:rPr lang="pt-BR" dirty="0" err="1"/>
              <a:t>infecto-contagiosas</a:t>
            </a:r>
            <a:endParaRPr lang="pt-BR"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48695AFC-B689-4536-99C7-8FCBA5B7DB83}"/>
              </a:ext>
            </a:extLst>
          </p:cNvPr>
          <p:cNvSpPr txBox="1"/>
          <p:nvPr/>
        </p:nvSpPr>
        <p:spPr>
          <a:xfrm>
            <a:off x="10200051" y="3105834"/>
            <a:ext cx="2170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Saúde pública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B286D343-3834-4134-8564-AEB50848D469}"/>
              </a:ext>
            </a:extLst>
          </p:cNvPr>
          <p:cNvSpPr txBox="1"/>
          <p:nvPr/>
        </p:nvSpPr>
        <p:spPr>
          <a:xfrm>
            <a:off x="412024" y="253041"/>
            <a:ext cx="2313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Assegurar identidade,  conformidade e inocuidade dos alimentos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1B68B0D2-93DA-404F-8BB6-183B1F99E10E}"/>
              </a:ext>
            </a:extLst>
          </p:cNvPr>
          <p:cNvSpPr txBox="1"/>
          <p:nvPr/>
        </p:nvSpPr>
        <p:spPr>
          <a:xfrm>
            <a:off x="476960" y="5756019"/>
            <a:ext cx="1814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Combate a fraudes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8BF7775-F248-4F04-974A-86637AF0AEAC}"/>
              </a:ext>
            </a:extLst>
          </p:cNvPr>
          <p:cNvSpPr txBox="1"/>
          <p:nvPr/>
        </p:nvSpPr>
        <p:spPr>
          <a:xfrm>
            <a:off x="10020954" y="5904126"/>
            <a:ext cx="1877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Contribuir para concorrência leal 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CB3250E9-0622-4777-87A0-03DBB436C783}"/>
              </a:ext>
            </a:extLst>
          </p:cNvPr>
          <p:cNvSpPr txBox="1"/>
          <p:nvPr/>
        </p:nvSpPr>
        <p:spPr>
          <a:xfrm>
            <a:off x="522952" y="3117208"/>
            <a:ext cx="2185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Gestão de riscos sanitários</a:t>
            </a:r>
          </a:p>
        </p:txBody>
      </p:sp>
    </p:spTree>
    <p:extLst>
      <p:ext uri="{BB962C8B-B14F-4D97-AF65-F5344CB8AC3E}">
        <p14:creationId xmlns:p14="http://schemas.microsoft.com/office/powerpoint/2010/main" val="318359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  <p:bldP spid="30" grpId="0"/>
      <p:bldP spid="31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D5EAA8B7-E37A-4F64-A579-0F81D1821A1B}"/>
              </a:ext>
            </a:extLst>
          </p:cNvPr>
          <p:cNvSpPr txBox="1">
            <a:spLocks/>
          </p:cNvSpPr>
          <p:nvPr/>
        </p:nvSpPr>
        <p:spPr>
          <a:xfrm>
            <a:off x="3068640" y="483067"/>
            <a:ext cx="7341369" cy="711081"/>
          </a:xfrm>
          <a:prstGeom prst="rect">
            <a:avLst/>
          </a:prstGeom>
        </p:spPr>
        <p:txBody>
          <a:bodyPr vert="horz" lIns="0" tIns="60949" rIns="0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R="0" lvl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pc="-1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INSPEÇÃO INDUSTRIAL E SANITÁRIA DE POA</a:t>
            </a:r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58FA22D1-BDD6-488D-9C8B-B011C5A8DBC7}"/>
              </a:ext>
            </a:extLst>
          </p:cNvPr>
          <p:cNvGrpSpPr/>
          <p:nvPr/>
        </p:nvGrpSpPr>
        <p:grpSpPr>
          <a:xfrm>
            <a:off x="4126213" y="3998698"/>
            <a:ext cx="2249187" cy="1929106"/>
            <a:chOff x="1497313" y="3973298"/>
            <a:chExt cx="2249187" cy="1929106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9307189E-DFFB-44C5-866B-299BD3656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7313" y="3973298"/>
              <a:ext cx="1063792" cy="1395578"/>
            </a:xfrm>
            <a:custGeom>
              <a:avLst/>
              <a:gdLst>
                <a:gd name="T0" fmla="*/ 284 w 807"/>
                <a:gd name="T1" fmla="*/ 0 h 998"/>
                <a:gd name="T2" fmla="*/ 24 w 807"/>
                <a:gd name="T3" fmla="*/ 454 h 998"/>
                <a:gd name="T4" fmla="*/ 0 w 807"/>
                <a:gd name="T5" fmla="*/ 545 h 998"/>
                <a:gd name="T6" fmla="*/ 24 w 807"/>
                <a:gd name="T7" fmla="*/ 636 h 998"/>
                <a:gd name="T8" fmla="*/ 233 w 807"/>
                <a:gd name="T9" fmla="*/ 998 h 998"/>
                <a:gd name="T10" fmla="*/ 807 w 807"/>
                <a:gd name="T11" fmla="*/ 0 h 998"/>
                <a:gd name="T12" fmla="*/ 284 w 807"/>
                <a:gd name="T13" fmla="*/ 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7" h="998">
                  <a:moveTo>
                    <a:pt x="284" y="0"/>
                  </a:moveTo>
                  <a:cubicBezTo>
                    <a:pt x="246" y="66"/>
                    <a:pt x="24" y="454"/>
                    <a:pt x="24" y="454"/>
                  </a:cubicBezTo>
                  <a:cubicBezTo>
                    <a:pt x="9" y="481"/>
                    <a:pt x="0" y="512"/>
                    <a:pt x="0" y="545"/>
                  </a:cubicBezTo>
                  <a:cubicBezTo>
                    <a:pt x="0" y="578"/>
                    <a:pt x="9" y="609"/>
                    <a:pt x="24" y="636"/>
                  </a:cubicBezTo>
                  <a:cubicBezTo>
                    <a:pt x="233" y="998"/>
                    <a:pt x="233" y="998"/>
                    <a:pt x="233" y="998"/>
                  </a:cubicBezTo>
                  <a:cubicBezTo>
                    <a:pt x="233" y="998"/>
                    <a:pt x="667" y="242"/>
                    <a:pt x="807" y="0"/>
                  </a:cubicBezTo>
                  <a:lnTo>
                    <a:pt x="28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31000">
                  <a:srgbClr val="000000">
                    <a:lumMod val="75000"/>
                    <a:lumOff val="25000"/>
                  </a:srgbClr>
                </a:gs>
                <a:gs pos="100000">
                  <a:srgbClr val="000000">
                    <a:lumMod val="50000"/>
                    <a:lumOff val="50000"/>
                  </a:srgbClr>
                </a:gs>
              </a:gsLst>
              <a:lin ang="162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637B561D-B2EC-4806-9D38-FAD21C154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769" y="4505553"/>
              <a:ext cx="2218731" cy="1396851"/>
            </a:xfrm>
            <a:custGeom>
              <a:avLst/>
              <a:gdLst>
                <a:gd name="T0" fmla="*/ 785 w 1684"/>
                <a:gd name="T1" fmla="*/ 999 h 999"/>
                <a:gd name="T2" fmla="*/ 884 w 1684"/>
                <a:gd name="T3" fmla="*/ 726 h 999"/>
                <a:gd name="T4" fmla="*/ 865 w 1684"/>
                <a:gd name="T5" fmla="*/ 726 h 999"/>
                <a:gd name="T6" fmla="*/ 381 w 1684"/>
                <a:gd name="T7" fmla="*/ 726 h 999"/>
                <a:gd name="T8" fmla="*/ 290 w 1684"/>
                <a:gd name="T9" fmla="*/ 702 h 999"/>
                <a:gd name="T10" fmla="*/ 224 w 1684"/>
                <a:gd name="T11" fmla="*/ 636 h 999"/>
                <a:gd name="T12" fmla="*/ 0 w 1684"/>
                <a:gd name="T13" fmla="*/ 246 h 999"/>
                <a:gd name="T14" fmla="*/ 102 w 1684"/>
                <a:gd name="T15" fmla="*/ 273 h 999"/>
                <a:gd name="T16" fmla="*/ 865 w 1684"/>
                <a:gd name="T17" fmla="*/ 273 h 999"/>
                <a:gd name="T18" fmla="*/ 884 w 1684"/>
                <a:gd name="T19" fmla="*/ 273 h 999"/>
                <a:gd name="T20" fmla="*/ 785 w 1684"/>
                <a:gd name="T21" fmla="*/ 0 h 999"/>
                <a:gd name="T22" fmla="*/ 1683 w 1684"/>
                <a:gd name="T23" fmla="*/ 500 h 999"/>
                <a:gd name="T24" fmla="*/ 1684 w 1684"/>
                <a:gd name="T25" fmla="*/ 500 h 999"/>
                <a:gd name="T26" fmla="*/ 785 w 1684"/>
                <a:gd name="T27" fmla="*/ 999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84" h="999">
                  <a:moveTo>
                    <a:pt x="785" y="999"/>
                  </a:moveTo>
                  <a:cubicBezTo>
                    <a:pt x="884" y="726"/>
                    <a:pt x="884" y="726"/>
                    <a:pt x="884" y="726"/>
                  </a:cubicBezTo>
                  <a:cubicBezTo>
                    <a:pt x="865" y="726"/>
                    <a:pt x="865" y="726"/>
                    <a:pt x="865" y="726"/>
                  </a:cubicBezTo>
                  <a:cubicBezTo>
                    <a:pt x="381" y="726"/>
                    <a:pt x="381" y="726"/>
                    <a:pt x="381" y="726"/>
                  </a:cubicBezTo>
                  <a:cubicBezTo>
                    <a:pt x="350" y="726"/>
                    <a:pt x="319" y="719"/>
                    <a:pt x="290" y="702"/>
                  </a:cubicBezTo>
                  <a:cubicBezTo>
                    <a:pt x="262" y="686"/>
                    <a:pt x="240" y="662"/>
                    <a:pt x="224" y="636"/>
                  </a:cubicBezTo>
                  <a:cubicBezTo>
                    <a:pt x="0" y="246"/>
                    <a:pt x="0" y="246"/>
                    <a:pt x="0" y="246"/>
                  </a:cubicBezTo>
                  <a:cubicBezTo>
                    <a:pt x="0" y="246"/>
                    <a:pt x="39" y="273"/>
                    <a:pt x="102" y="273"/>
                  </a:cubicBezTo>
                  <a:cubicBezTo>
                    <a:pt x="165" y="273"/>
                    <a:pt x="865" y="273"/>
                    <a:pt x="865" y="273"/>
                  </a:cubicBezTo>
                  <a:cubicBezTo>
                    <a:pt x="884" y="273"/>
                    <a:pt x="884" y="273"/>
                    <a:pt x="884" y="273"/>
                  </a:cubicBezTo>
                  <a:cubicBezTo>
                    <a:pt x="785" y="0"/>
                    <a:pt x="785" y="0"/>
                    <a:pt x="785" y="0"/>
                  </a:cubicBezTo>
                  <a:cubicBezTo>
                    <a:pt x="1015" y="200"/>
                    <a:pt x="1385" y="389"/>
                    <a:pt x="1683" y="500"/>
                  </a:cubicBezTo>
                  <a:cubicBezTo>
                    <a:pt x="1683" y="500"/>
                    <a:pt x="1683" y="500"/>
                    <a:pt x="1684" y="500"/>
                  </a:cubicBezTo>
                  <a:cubicBezTo>
                    <a:pt x="1385" y="610"/>
                    <a:pt x="1015" y="799"/>
                    <a:pt x="785" y="999"/>
                  </a:cubicBezTo>
                  <a:close/>
                </a:path>
              </a:pathLst>
            </a:custGeom>
            <a:gradFill>
              <a:gsLst>
                <a:gs pos="100000">
                  <a:srgbClr val="F1AC24">
                    <a:lumMod val="50000"/>
                  </a:srgbClr>
                </a:gs>
                <a:gs pos="0">
                  <a:srgbClr val="F1AC24">
                    <a:lumMod val="20000"/>
                    <a:lumOff val="80000"/>
                  </a:srgbClr>
                </a:gs>
                <a:gs pos="55000">
                  <a:srgbClr val="F1AC24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BB049CA1-5186-410D-9E7F-9DAEE495AF43}"/>
              </a:ext>
            </a:extLst>
          </p:cNvPr>
          <p:cNvGrpSpPr/>
          <p:nvPr/>
        </p:nvGrpSpPr>
        <p:grpSpPr>
          <a:xfrm>
            <a:off x="4127065" y="2882550"/>
            <a:ext cx="2248336" cy="1927833"/>
            <a:chOff x="1498165" y="2857150"/>
            <a:chExt cx="2248336" cy="1927833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3676DBBC-6507-47A0-B2C9-C0AA752A2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165" y="2857150"/>
              <a:ext cx="1063792" cy="1394304"/>
            </a:xfrm>
            <a:custGeom>
              <a:avLst/>
              <a:gdLst>
                <a:gd name="T0" fmla="*/ 284 w 807"/>
                <a:gd name="T1" fmla="*/ 0 h 998"/>
                <a:gd name="T2" fmla="*/ 24 w 807"/>
                <a:gd name="T3" fmla="*/ 454 h 998"/>
                <a:gd name="T4" fmla="*/ 0 w 807"/>
                <a:gd name="T5" fmla="*/ 545 h 998"/>
                <a:gd name="T6" fmla="*/ 24 w 807"/>
                <a:gd name="T7" fmla="*/ 636 h 998"/>
                <a:gd name="T8" fmla="*/ 233 w 807"/>
                <a:gd name="T9" fmla="*/ 998 h 998"/>
                <a:gd name="T10" fmla="*/ 807 w 807"/>
                <a:gd name="T11" fmla="*/ 0 h 998"/>
                <a:gd name="T12" fmla="*/ 284 w 807"/>
                <a:gd name="T13" fmla="*/ 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7" h="998">
                  <a:moveTo>
                    <a:pt x="284" y="0"/>
                  </a:moveTo>
                  <a:cubicBezTo>
                    <a:pt x="246" y="66"/>
                    <a:pt x="24" y="454"/>
                    <a:pt x="24" y="454"/>
                  </a:cubicBezTo>
                  <a:cubicBezTo>
                    <a:pt x="9" y="481"/>
                    <a:pt x="0" y="512"/>
                    <a:pt x="0" y="545"/>
                  </a:cubicBezTo>
                  <a:cubicBezTo>
                    <a:pt x="0" y="578"/>
                    <a:pt x="9" y="609"/>
                    <a:pt x="24" y="636"/>
                  </a:cubicBezTo>
                  <a:cubicBezTo>
                    <a:pt x="233" y="998"/>
                    <a:pt x="233" y="998"/>
                    <a:pt x="233" y="998"/>
                  </a:cubicBezTo>
                  <a:cubicBezTo>
                    <a:pt x="233" y="998"/>
                    <a:pt x="667" y="242"/>
                    <a:pt x="807" y="0"/>
                  </a:cubicBezTo>
                  <a:lnTo>
                    <a:pt x="284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31000">
                  <a:srgbClr val="000000">
                    <a:lumMod val="75000"/>
                    <a:lumOff val="25000"/>
                  </a:srgbClr>
                </a:gs>
                <a:gs pos="100000">
                  <a:srgbClr val="000000">
                    <a:lumMod val="50000"/>
                    <a:lumOff val="50000"/>
                  </a:srgbClr>
                </a:gs>
              </a:gsLst>
              <a:lin ang="162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7E9551A-3563-45DF-BD1E-A536B5473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770" y="3389405"/>
              <a:ext cx="2218731" cy="1395578"/>
            </a:xfrm>
            <a:custGeom>
              <a:avLst/>
              <a:gdLst>
                <a:gd name="T0" fmla="*/ 785 w 1684"/>
                <a:gd name="T1" fmla="*/ 999 h 999"/>
                <a:gd name="T2" fmla="*/ 884 w 1684"/>
                <a:gd name="T3" fmla="*/ 726 h 999"/>
                <a:gd name="T4" fmla="*/ 865 w 1684"/>
                <a:gd name="T5" fmla="*/ 726 h 999"/>
                <a:gd name="T6" fmla="*/ 381 w 1684"/>
                <a:gd name="T7" fmla="*/ 726 h 999"/>
                <a:gd name="T8" fmla="*/ 290 w 1684"/>
                <a:gd name="T9" fmla="*/ 702 h 999"/>
                <a:gd name="T10" fmla="*/ 224 w 1684"/>
                <a:gd name="T11" fmla="*/ 636 h 999"/>
                <a:gd name="T12" fmla="*/ 0 w 1684"/>
                <a:gd name="T13" fmla="*/ 246 h 999"/>
                <a:gd name="T14" fmla="*/ 102 w 1684"/>
                <a:gd name="T15" fmla="*/ 273 h 999"/>
                <a:gd name="T16" fmla="*/ 865 w 1684"/>
                <a:gd name="T17" fmla="*/ 273 h 999"/>
                <a:gd name="T18" fmla="*/ 884 w 1684"/>
                <a:gd name="T19" fmla="*/ 273 h 999"/>
                <a:gd name="T20" fmla="*/ 785 w 1684"/>
                <a:gd name="T21" fmla="*/ 0 h 999"/>
                <a:gd name="T22" fmla="*/ 1683 w 1684"/>
                <a:gd name="T23" fmla="*/ 500 h 999"/>
                <a:gd name="T24" fmla="*/ 1684 w 1684"/>
                <a:gd name="T25" fmla="*/ 500 h 999"/>
                <a:gd name="T26" fmla="*/ 785 w 1684"/>
                <a:gd name="T27" fmla="*/ 999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84" h="999">
                  <a:moveTo>
                    <a:pt x="785" y="999"/>
                  </a:moveTo>
                  <a:cubicBezTo>
                    <a:pt x="884" y="726"/>
                    <a:pt x="884" y="726"/>
                    <a:pt x="884" y="726"/>
                  </a:cubicBezTo>
                  <a:cubicBezTo>
                    <a:pt x="865" y="726"/>
                    <a:pt x="865" y="726"/>
                    <a:pt x="865" y="726"/>
                  </a:cubicBezTo>
                  <a:cubicBezTo>
                    <a:pt x="381" y="726"/>
                    <a:pt x="381" y="726"/>
                    <a:pt x="381" y="726"/>
                  </a:cubicBezTo>
                  <a:cubicBezTo>
                    <a:pt x="350" y="726"/>
                    <a:pt x="319" y="719"/>
                    <a:pt x="290" y="702"/>
                  </a:cubicBezTo>
                  <a:cubicBezTo>
                    <a:pt x="262" y="686"/>
                    <a:pt x="240" y="662"/>
                    <a:pt x="224" y="636"/>
                  </a:cubicBezTo>
                  <a:cubicBezTo>
                    <a:pt x="0" y="246"/>
                    <a:pt x="0" y="246"/>
                    <a:pt x="0" y="246"/>
                  </a:cubicBezTo>
                  <a:cubicBezTo>
                    <a:pt x="0" y="246"/>
                    <a:pt x="39" y="273"/>
                    <a:pt x="102" y="273"/>
                  </a:cubicBezTo>
                  <a:cubicBezTo>
                    <a:pt x="165" y="273"/>
                    <a:pt x="865" y="273"/>
                    <a:pt x="865" y="273"/>
                  </a:cubicBezTo>
                  <a:cubicBezTo>
                    <a:pt x="884" y="273"/>
                    <a:pt x="884" y="273"/>
                    <a:pt x="884" y="273"/>
                  </a:cubicBezTo>
                  <a:cubicBezTo>
                    <a:pt x="785" y="0"/>
                    <a:pt x="785" y="0"/>
                    <a:pt x="785" y="0"/>
                  </a:cubicBezTo>
                  <a:cubicBezTo>
                    <a:pt x="1015" y="200"/>
                    <a:pt x="1385" y="389"/>
                    <a:pt x="1683" y="500"/>
                  </a:cubicBezTo>
                  <a:cubicBezTo>
                    <a:pt x="1683" y="500"/>
                    <a:pt x="1683" y="500"/>
                    <a:pt x="1684" y="500"/>
                  </a:cubicBezTo>
                  <a:cubicBezTo>
                    <a:pt x="1385" y="610"/>
                    <a:pt x="1015" y="799"/>
                    <a:pt x="785" y="999"/>
                  </a:cubicBezTo>
                  <a:close/>
                </a:path>
              </a:pathLst>
            </a:custGeom>
            <a:gradFill>
              <a:gsLst>
                <a:gs pos="100000">
                  <a:srgbClr val="26ABBF">
                    <a:lumMod val="50000"/>
                  </a:srgbClr>
                </a:gs>
                <a:gs pos="0">
                  <a:srgbClr val="26ABBF">
                    <a:lumMod val="20000"/>
                    <a:lumOff val="80000"/>
                  </a:srgbClr>
                </a:gs>
                <a:gs pos="51000">
                  <a:srgbClr val="26ABB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DE7F1E05-C3DA-49D4-818D-A24159613010}"/>
              </a:ext>
            </a:extLst>
          </p:cNvPr>
          <p:cNvGrpSpPr/>
          <p:nvPr/>
        </p:nvGrpSpPr>
        <p:grpSpPr>
          <a:xfrm>
            <a:off x="4123485" y="1984847"/>
            <a:ext cx="2251915" cy="1694811"/>
            <a:chOff x="1494585" y="1959447"/>
            <a:chExt cx="2251915" cy="1694811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738B5FF-8A97-4875-8689-58B14C296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4585" y="1959447"/>
              <a:ext cx="934266" cy="1160010"/>
            </a:xfrm>
            <a:custGeom>
              <a:avLst/>
              <a:gdLst>
                <a:gd name="T0" fmla="*/ 186 w 709"/>
                <a:gd name="T1" fmla="*/ 0 h 830"/>
                <a:gd name="T2" fmla="*/ 24 w 709"/>
                <a:gd name="T3" fmla="*/ 286 h 830"/>
                <a:gd name="T4" fmla="*/ 0 w 709"/>
                <a:gd name="T5" fmla="*/ 377 h 830"/>
                <a:gd name="T6" fmla="*/ 24 w 709"/>
                <a:gd name="T7" fmla="*/ 468 h 830"/>
                <a:gd name="T8" fmla="*/ 233 w 709"/>
                <a:gd name="T9" fmla="*/ 830 h 830"/>
                <a:gd name="T10" fmla="*/ 709 w 709"/>
                <a:gd name="T11" fmla="*/ 0 h 830"/>
                <a:gd name="T12" fmla="*/ 186 w 709"/>
                <a:gd name="T13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9" h="830">
                  <a:moveTo>
                    <a:pt x="186" y="0"/>
                  </a:moveTo>
                  <a:cubicBezTo>
                    <a:pt x="148" y="66"/>
                    <a:pt x="24" y="286"/>
                    <a:pt x="24" y="286"/>
                  </a:cubicBezTo>
                  <a:cubicBezTo>
                    <a:pt x="9" y="313"/>
                    <a:pt x="0" y="344"/>
                    <a:pt x="0" y="377"/>
                  </a:cubicBezTo>
                  <a:cubicBezTo>
                    <a:pt x="0" y="410"/>
                    <a:pt x="9" y="441"/>
                    <a:pt x="24" y="468"/>
                  </a:cubicBezTo>
                  <a:cubicBezTo>
                    <a:pt x="233" y="830"/>
                    <a:pt x="233" y="830"/>
                    <a:pt x="233" y="830"/>
                  </a:cubicBezTo>
                  <a:cubicBezTo>
                    <a:pt x="233" y="830"/>
                    <a:pt x="569" y="242"/>
                    <a:pt x="709" y="0"/>
                  </a:cubicBezTo>
                  <a:lnTo>
                    <a:pt x="18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00"/>
                </a:gs>
                <a:gs pos="31000">
                  <a:srgbClr val="000000">
                    <a:lumMod val="75000"/>
                    <a:lumOff val="25000"/>
                  </a:srgbClr>
                </a:gs>
                <a:gs pos="100000">
                  <a:srgbClr val="000000">
                    <a:lumMod val="50000"/>
                    <a:lumOff val="50000"/>
                  </a:srgbClr>
                </a:gs>
              </a:gsLst>
              <a:lin ang="1620000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829AF21-C845-45C0-99E5-324E22AA2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770" y="2257408"/>
              <a:ext cx="2218730" cy="1396850"/>
            </a:xfrm>
            <a:custGeom>
              <a:avLst/>
              <a:gdLst>
                <a:gd name="T0" fmla="*/ 785 w 1684"/>
                <a:gd name="T1" fmla="*/ 1000 h 1000"/>
                <a:gd name="T2" fmla="*/ 884 w 1684"/>
                <a:gd name="T3" fmla="*/ 726 h 1000"/>
                <a:gd name="T4" fmla="*/ 865 w 1684"/>
                <a:gd name="T5" fmla="*/ 726 h 1000"/>
                <a:gd name="T6" fmla="*/ 381 w 1684"/>
                <a:gd name="T7" fmla="*/ 726 h 1000"/>
                <a:gd name="T8" fmla="*/ 290 w 1684"/>
                <a:gd name="T9" fmla="*/ 702 h 1000"/>
                <a:gd name="T10" fmla="*/ 224 w 1684"/>
                <a:gd name="T11" fmla="*/ 636 h 1000"/>
                <a:gd name="T12" fmla="*/ 0 w 1684"/>
                <a:gd name="T13" fmla="*/ 246 h 1000"/>
                <a:gd name="T14" fmla="*/ 102 w 1684"/>
                <a:gd name="T15" fmla="*/ 273 h 1000"/>
                <a:gd name="T16" fmla="*/ 865 w 1684"/>
                <a:gd name="T17" fmla="*/ 273 h 1000"/>
                <a:gd name="T18" fmla="*/ 884 w 1684"/>
                <a:gd name="T19" fmla="*/ 273 h 1000"/>
                <a:gd name="T20" fmla="*/ 785 w 1684"/>
                <a:gd name="T21" fmla="*/ 0 h 1000"/>
                <a:gd name="T22" fmla="*/ 1683 w 1684"/>
                <a:gd name="T23" fmla="*/ 500 h 1000"/>
                <a:gd name="T24" fmla="*/ 1684 w 1684"/>
                <a:gd name="T25" fmla="*/ 500 h 1000"/>
                <a:gd name="T26" fmla="*/ 785 w 1684"/>
                <a:gd name="T27" fmla="*/ 10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84" h="1000">
                  <a:moveTo>
                    <a:pt x="785" y="1000"/>
                  </a:moveTo>
                  <a:cubicBezTo>
                    <a:pt x="884" y="726"/>
                    <a:pt x="884" y="726"/>
                    <a:pt x="884" y="726"/>
                  </a:cubicBezTo>
                  <a:cubicBezTo>
                    <a:pt x="865" y="726"/>
                    <a:pt x="865" y="726"/>
                    <a:pt x="865" y="726"/>
                  </a:cubicBezTo>
                  <a:cubicBezTo>
                    <a:pt x="381" y="726"/>
                    <a:pt x="381" y="726"/>
                    <a:pt x="381" y="726"/>
                  </a:cubicBezTo>
                  <a:cubicBezTo>
                    <a:pt x="350" y="726"/>
                    <a:pt x="319" y="719"/>
                    <a:pt x="290" y="702"/>
                  </a:cubicBezTo>
                  <a:cubicBezTo>
                    <a:pt x="262" y="686"/>
                    <a:pt x="240" y="662"/>
                    <a:pt x="224" y="636"/>
                  </a:cubicBezTo>
                  <a:cubicBezTo>
                    <a:pt x="0" y="246"/>
                    <a:pt x="0" y="246"/>
                    <a:pt x="0" y="246"/>
                  </a:cubicBezTo>
                  <a:cubicBezTo>
                    <a:pt x="0" y="246"/>
                    <a:pt x="39" y="273"/>
                    <a:pt x="102" y="273"/>
                  </a:cubicBezTo>
                  <a:cubicBezTo>
                    <a:pt x="165" y="273"/>
                    <a:pt x="865" y="273"/>
                    <a:pt x="865" y="273"/>
                  </a:cubicBezTo>
                  <a:cubicBezTo>
                    <a:pt x="884" y="273"/>
                    <a:pt x="884" y="273"/>
                    <a:pt x="884" y="273"/>
                  </a:cubicBezTo>
                  <a:cubicBezTo>
                    <a:pt x="785" y="0"/>
                    <a:pt x="785" y="0"/>
                    <a:pt x="785" y="0"/>
                  </a:cubicBezTo>
                  <a:cubicBezTo>
                    <a:pt x="1015" y="200"/>
                    <a:pt x="1385" y="389"/>
                    <a:pt x="1683" y="500"/>
                  </a:cubicBezTo>
                  <a:cubicBezTo>
                    <a:pt x="1683" y="500"/>
                    <a:pt x="1683" y="500"/>
                    <a:pt x="1684" y="500"/>
                  </a:cubicBezTo>
                  <a:cubicBezTo>
                    <a:pt x="1385" y="611"/>
                    <a:pt x="1015" y="799"/>
                    <a:pt x="785" y="100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D00D7C">
                    <a:lumMod val="50000"/>
                  </a:srgbClr>
                </a:gs>
                <a:gs pos="0">
                  <a:srgbClr val="D00D7C">
                    <a:lumMod val="20000"/>
                    <a:lumOff val="80000"/>
                  </a:srgbClr>
                </a:gs>
                <a:gs pos="51000">
                  <a:srgbClr val="D00D7C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D115A730-0EF2-4DA7-A60B-6329AD5AEFF8}"/>
              </a:ext>
            </a:extLst>
          </p:cNvPr>
          <p:cNvGrpSpPr/>
          <p:nvPr/>
        </p:nvGrpSpPr>
        <p:grpSpPr>
          <a:xfrm>
            <a:off x="5109112" y="2648900"/>
            <a:ext cx="818196" cy="627171"/>
            <a:chOff x="2480212" y="2623500"/>
            <a:chExt cx="818196" cy="627171"/>
          </a:xfrm>
        </p:grpSpPr>
        <p:sp>
          <p:nvSpPr>
            <p:cNvPr id="17" name="Fluxograma: Conector 16">
              <a:extLst>
                <a:ext uri="{FF2B5EF4-FFF2-40B4-BE49-F238E27FC236}">
                  <a16:creationId xmlns:a16="http://schemas.microsoft.com/office/drawing/2014/main" id="{67298CF0-70DD-40D9-B1C1-E9D9B2C16653}"/>
                </a:ext>
              </a:extLst>
            </p:cNvPr>
            <p:cNvSpPr/>
            <p:nvPr/>
          </p:nvSpPr>
          <p:spPr>
            <a:xfrm>
              <a:off x="2663595" y="2737408"/>
              <a:ext cx="441379" cy="471236"/>
            </a:xfrm>
            <a:prstGeom prst="flowChartConnector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F3459049-22CE-4CBD-80C8-FF4DDD5B2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80212" y="2623500"/>
              <a:ext cx="818196" cy="627171"/>
            </a:xfrm>
            <a:prstGeom prst="rect">
              <a:avLst/>
            </a:prstGeom>
          </p:spPr>
        </p:pic>
      </p:grp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4914E9F6-D447-4740-8599-02AC7E3B55DF}"/>
              </a:ext>
            </a:extLst>
          </p:cNvPr>
          <p:cNvGrpSpPr/>
          <p:nvPr/>
        </p:nvGrpSpPr>
        <p:grpSpPr>
          <a:xfrm>
            <a:off x="5236315" y="3811968"/>
            <a:ext cx="553740" cy="574278"/>
            <a:chOff x="2607415" y="3786568"/>
            <a:chExt cx="553740" cy="574278"/>
          </a:xfrm>
        </p:grpSpPr>
        <p:sp>
          <p:nvSpPr>
            <p:cNvPr id="23" name="Fluxograma: Conector 22">
              <a:extLst>
                <a:ext uri="{FF2B5EF4-FFF2-40B4-BE49-F238E27FC236}">
                  <a16:creationId xmlns:a16="http://schemas.microsoft.com/office/drawing/2014/main" id="{9708031D-DE12-4CC4-8B83-99460A99D82C}"/>
                </a:ext>
              </a:extLst>
            </p:cNvPr>
            <p:cNvSpPr/>
            <p:nvPr/>
          </p:nvSpPr>
          <p:spPr>
            <a:xfrm>
              <a:off x="2630249" y="3805645"/>
              <a:ext cx="515375" cy="548068"/>
            </a:xfrm>
            <a:prstGeom prst="flowChartConnector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5374B20F-B738-40BE-A7EB-0CD5F4958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279" t="9422" r="35600" b="50000"/>
            <a:stretch/>
          </p:blipFill>
          <p:spPr>
            <a:xfrm>
              <a:off x="2607415" y="3786568"/>
              <a:ext cx="553740" cy="574278"/>
            </a:xfrm>
            <a:prstGeom prst="rect">
              <a:avLst/>
            </a:prstGeom>
          </p:spPr>
        </p:pic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D29F4F42-C993-43F8-9314-12D0207CC564}"/>
              </a:ext>
            </a:extLst>
          </p:cNvPr>
          <p:cNvGrpSpPr/>
          <p:nvPr/>
        </p:nvGrpSpPr>
        <p:grpSpPr>
          <a:xfrm>
            <a:off x="5266034" y="4918501"/>
            <a:ext cx="524020" cy="576336"/>
            <a:chOff x="2637134" y="4893101"/>
            <a:chExt cx="524020" cy="576336"/>
          </a:xfrm>
        </p:grpSpPr>
        <p:sp>
          <p:nvSpPr>
            <p:cNvPr id="26" name="Fluxograma: Conector 25">
              <a:extLst>
                <a:ext uri="{FF2B5EF4-FFF2-40B4-BE49-F238E27FC236}">
                  <a16:creationId xmlns:a16="http://schemas.microsoft.com/office/drawing/2014/main" id="{47EABAF1-FE21-4D4D-B96C-A28A0830EE4A}"/>
                </a:ext>
              </a:extLst>
            </p:cNvPr>
            <p:cNvSpPr/>
            <p:nvPr/>
          </p:nvSpPr>
          <p:spPr>
            <a:xfrm>
              <a:off x="2637598" y="4904070"/>
              <a:ext cx="523556" cy="555422"/>
            </a:xfrm>
            <a:prstGeom prst="flowChartConnector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96FAFAD9-CEE4-4D25-BF04-AD560E13C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1333" t="32116" r="2667" b="32607"/>
            <a:stretch/>
          </p:blipFill>
          <p:spPr>
            <a:xfrm>
              <a:off x="2637134" y="4893101"/>
              <a:ext cx="519352" cy="576336"/>
            </a:xfrm>
            <a:prstGeom prst="rect">
              <a:avLst/>
            </a:prstGeom>
          </p:spPr>
        </p:pic>
      </p:grpSp>
      <p:sp>
        <p:nvSpPr>
          <p:cNvPr id="34" name="Retângulo 33">
            <a:extLst>
              <a:ext uri="{FF2B5EF4-FFF2-40B4-BE49-F238E27FC236}">
                <a16:creationId xmlns:a16="http://schemas.microsoft.com/office/drawing/2014/main" id="{50663571-531B-47B2-8072-2AFEE4A249A3}"/>
              </a:ext>
            </a:extLst>
          </p:cNvPr>
          <p:cNvSpPr/>
          <p:nvPr/>
        </p:nvSpPr>
        <p:spPr>
          <a:xfrm rot="16200000">
            <a:off x="1878941" y="3044348"/>
            <a:ext cx="2955373" cy="14465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400" b="1" spc="-1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r>
              <a:rPr lang="pt-BR" sz="4400" b="1" cap="none" spc="-1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SFERAS  DE INSPEÇÃO</a:t>
            </a: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21C3C736-90F9-46AF-8DA1-E171DB60E11E}"/>
              </a:ext>
            </a:extLst>
          </p:cNvPr>
          <p:cNvSpPr/>
          <p:nvPr/>
        </p:nvSpPr>
        <p:spPr>
          <a:xfrm>
            <a:off x="6360659" y="2380467"/>
            <a:ext cx="411820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COMÉRCIO NACIONAL E INTERNACIONAL</a:t>
            </a:r>
            <a:endParaRPr lang="pt-BR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0B5CDE86-ADA2-4EF6-BE37-063DF4DADC9D}"/>
              </a:ext>
            </a:extLst>
          </p:cNvPr>
          <p:cNvSpPr/>
          <p:nvPr/>
        </p:nvSpPr>
        <p:spPr>
          <a:xfrm>
            <a:off x="6217641" y="3811968"/>
            <a:ext cx="4118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COMÉRCIO ESTADUAL</a:t>
            </a:r>
            <a:endParaRPr lang="pt-BR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54A76997-EA6C-4941-B78C-6536E3F4F173}"/>
              </a:ext>
            </a:extLst>
          </p:cNvPr>
          <p:cNvSpPr/>
          <p:nvPr/>
        </p:nvSpPr>
        <p:spPr>
          <a:xfrm>
            <a:off x="6405856" y="4972424"/>
            <a:ext cx="4118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COMÉRCIO MUNICIPAL</a:t>
            </a:r>
            <a:endParaRPr lang="pt-BR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E637A326-400B-4260-85EA-D4BCBFB5DDF7}"/>
              </a:ext>
            </a:extLst>
          </p:cNvPr>
          <p:cNvSpPr txBox="1"/>
          <p:nvPr/>
        </p:nvSpPr>
        <p:spPr>
          <a:xfrm>
            <a:off x="2824288" y="5557199"/>
            <a:ext cx="195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Lei Nº 1.283/1950.</a:t>
            </a:r>
          </a:p>
        </p:txBody>
      </p:sp>
    </p:spTree>
    <p:extLst>
      <p:ext uri="{BB962C8B-B14F-4D97-AF65-F5344CB8AC3E}">
        <p14:creationId xmlns:p14="http://schemas.microsoft.com/office/powerpoint/2010/main" val="1092498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F9CA3AB3-8C7D-4B47-BBDE-12CF8D691C89}"/>
              </a:ext>
            </a:extLst>
          </p:cNvPr>
          <p:cNvSpPr txBox="1"/>
          <p:nvPr/>
        </p:nvSpPr>
        <p:spPr>
          <a:xfrm>
            <a:off x="3464560" y="513670"/>
            <a:ext cx="691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Serviço de Inspeção Municipal (SIM)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9D97DB1-50F5-46BC-AB19-7EE9883E06EF}"/>
              </a:ext>
            </a:extLst>
          </p:cNvPr>
          <p:cNvSpPr txBox="1"/>
          <p:nvPr/>
        </p:nvSpPr>
        <p:spPr>
          <a:xfrm>
            <a:off x="1168400" y="2089775"/>
            <a:ext cx="10678160" cy="188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Obrigatoriedade da prévia fiscalização industrial e sanitária de POA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Competências para inspeção e fiscalização</a:t>
            </a:r>
            <a:endParaRPr lang="pt-BR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Produtos de origem animal sujeito à inspeção e fiscalização industrial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>
                <a:solidFill>
                  <a:srgbClr val="000000"/>
                </a:solidFill>
                <a:latin typeface="Times New Roman" panose="02020603050405020304" pitchFamily="18" charset="0"/>
              </a:rPr>
              <a:t>Lei de Instituição e Regulamentação das atividades de inspeção e fiscalização;</a:t>
            </a:r>
            <a:endParaRPr lang="pt-BR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FF1D439-D174-495E-B627-D58BA8B572D7}"/>
              </a:ext>
            </a:extLst>
          </p:cNvPr>
          <p:cNvSpPr txBox="1"/>
          <p:nvPr/>
        </p:nvSpPr>
        <p:spPr>
          <a:xfrm>
            <a:off x="1168400" y="4373592"/>
            <a:ext cx="470139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000" b="1" i="1" dirty="0"/>
              <a:t>Etapas de implementação: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Conhecer o que se produz no Município;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Realizar o registro dos estabelecimentos;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Conhecer os processos de produção;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Efetuar os controles (dar condições para os corretos prosperarem, prazos para adequações e tomar medidas fiscais nos casos graves)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69473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F9CA3AB3-8C7D-4B47-BBDE-12CF8D691C89}"/>
              </a:ext>
            </a:extLst>
          </p:cNvPr>
          <p:cNvSpPr txBox="1"/>
          <p:nvPr/>
        </p:nvSpPr>
        <p:spPr>
          <a:xfrm>
            <a:off x="3464560" y="513670"/>
            <a:ext cx="691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Serviço de Inspeção Municipal (SIM)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9D97DB1-50F5-46BC-AB19-7EE9883E06EF}"/>
              </a:ext>
            </a:extLst>
          </p:cNvPr>
          <p:cNvSpPr txBox="1"/>
          <p:nvPr/>
        </p:nvSpPr>
        <p:spPr>
          <a:xfrm>
            <a:off x="1168400" y="2089775"/>
            <a:ext cx="10678160" cy="3268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Benefícios da implantação do SIM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Mais agroindústrias formalizadas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Mais agregação de valor ao produto local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Mais alimentos saudáveis na mesa da população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Mais acesso a mercados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Mais trabalho e renda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Mais recurso para o município</a:t>
            </a:r>
          </a:p>
        </p:txBody>
      </p:sp>
    </p:spTree>
    <p:extLst>
      <p:ext uri="{BB962C8B-B14F-4D97-AF65-F5344CB8AC3E}">
        <p14:creationId xmlns:p14="http://schemas.microsoft.com/office/powerpoint/2010/main" val="1363645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F9CA3AB3-8C7D-4B47-BBDE-12CF8D691C89}"/>
              </a:ext>
            </a:extLst>
          </p:cNvPr>
          <p:cNvSpPr txBox="1"/>
          <p:nvPr/>
        </p:nvSpPr>
        <p:spPr>
          <a:xfrm>
            <a:off x="3464560" y="513670"/>
            <a:ext cx="6918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Requisitos para implantação de </a:t>
            </a:r>
            <a:r>
              <a:rPr lang="pt-BR" sz="2800" b="1" dirty="0" err="1"/>
              <a:t>SIMs</a:t>
            </a:r>
            <a:r>
              <a:rPr lang="pt-BR" sz="2800" b="1" dirty="0"/>
              <a:t> vinculados a consórcios públicos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9D97DB1-50F5-46BC-AB19-7EE9883E06EF}"/>
              </a:ext>
            </a:extLst>
          </p:cNvPr>
          <p:cNvSpPr txBox="1"/>
          <p:nvPr/>
        </p:nvSpPr>
        <p:spPr>
          <a:xfrm>
            <a:off x="911225" y="1975475"/>
            <a:ext cx="10678160" cy="3730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Legalmente constituído como associação pública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Municípios com SIM instituído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Finalidade de inspeção e fiscalização expressa na documentação do consórcio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Delegação de competência do município consorciado para o consórcio realizar a inspeção e fiscalização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Organização e as obrigações decorrentes da referida finalidade contemplada no estatuto do consórcio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 custeio das eventuais despesas com o SIM previsto no contrato de rateio e LOA do 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município</a:t>
            </a:r>
            <a:endParaRPr lang="pt-BR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639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F9CA3AB3-8C7D-4B47-BBDE-12CF8D691C89}"/>
              </a:ext>
            </a:extLst>
          </p:cNvPr>
          <p:cNvSpPr txBox="1"/>
          <p:nvPr/>
        </p:nvSpPr>
        <p:spPr>
          <a:xfrm>
            <a:off x="2940684" y="628988"/>
            <a:ext cx="8124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Implementação de SIM vinculado a consórcio público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6DB2B0F-ECBD-45B2-821E-3EF5A189B3AC}"/>
              </a:ext>
            </a:extLst>
          </p:cNvPr>
          <p:cNvSpPr txBox="1"/>
          <p:nvPr/>
        </p:nvSpPr>
        <p:spPr>
          <a:xfrm>
            <a:off x="2801425" y="1407297"/>
            <a:ext cx="794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Uniformização da legislação (metodologia única de inspeção e fiscalização)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1DBF7E2-D5F7-4B90-9A25-6B6C92180951}"/>
              </a:ext>
            </a:extLst>
          </p:cNvPr>
          <p:cNvSpPr txBox="1"/>
          <p:nvPr/>
        </p:nvSpPr>
        <p:spPr>
          <a:xfrm>
            <a:off x="3521730" y="1984584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 Consórcio público não cria o SIM, nem “empresta” o SIM de um município, apenas o executa  de forma conjunta nos municípios consorciados.</a:t>
            </a:r>
          </a:p>
        </p:txBody>
      </p:sp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6A0171F7-5EDA-4662-9745-2D989C562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68025" y="1792684"/>
            <a:ext cx="1066800" cy="103012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F94BF82-C3FF-4804-9334-5923371EF4D2}"/>
              </a:ext>
            </a:extLst>
          </p:cNvPr>
          <p:cNvSpPr txBox="1"/>
          <p:nvPr/>
        </p:nvSpPr>
        <p:spPr>
          <a:xfrm>
            <a:off x="2801425" y="3030768"/>
            <a:ext cx="79438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Organizar e dispor os recursos materiais, humanos e operacionais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Composição da equipe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Ações fiscais e o processo administrativo para apuração de infrações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Execução da fiscalização sanitária em estabelecimentos de pequeno porte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dirty="0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D2B78B86-D0E7-4A0F-AEF5-F1AD2F11C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670" y="4207253"/>
            <a:ext cx="8893175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9pPr>
          </a:lstStyle>
          <a:p>
            <a:pPr algn="just" eaLnBrk="1" hangingPunct="1">
              <a:buFontTx/>
              <a:buChar char="•"/>
              <a:defRPr/>
            </a:pPr>
            <a:endParaRPr lang="pt-BR" altLang="pt-BR" i="1" dirty="0">
              <a:latin typeface="+mn-lt"/>
              <a:cs typeface="Tahoma" pitchFamily="34" charset="0"/>
            </a:endParaRPr>
          </a:p>
          <a:p>
            <a:pPr algn="just" eaLnBrk="1" hangingPunct="1">
              <a:buFontTx/>
              <a:buChar char="•"/>
              <a:defRPr/>
            </a:pPr>
            <a:r>
              <a:rPr lang="pt-BR" altLang="pt-BR" i="1" dirty="0">
                <a:latin typeface="+mn-lt"/>
                <a:cs typeface="Tahoma" pitchFamily="34" charset="0"/>
              </a:rPr>
              <a:t> Os consórcios públicos, podem realizar varias ações em conjunto racionalizando custos, podem gerir serviços públicos aproveitando os ganhos de escala.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pt-BR" b="1" i="1" dirty="0">
                <a:latin typeface="+mn-lt"/>
                <a:cs typeface="Times New Roman" pitchFamily="18" charset="0"/>
              </a:rPr>
              <a:t>“O Consórcio é uma extensão da prefeitura”</a:t>
            </a:r>
          </a:p>
          <a:p>
            <a:pPr algn="just" eaLnBrk="1" hangingPunct="1">
              <a:defRPr/>
            </a:pPr>
            <a:endParaRPr lang="pt-BR" b="1" i="1" dirty="0">
              <a:latin typeface="+mn-lt"/>
              <a:cs typeface="Times New Roman" pitchFamily="18" charset="0"/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pt-BR" altLang="pt-BR" i="1" dirty="0">
                <a:latin typeface="+mn-lt"/>
                <a:cs typeface="Tahoma" pitchFamily="34" charset="0"/>
              </a:rPr>
              <a:t>Os consórcios públicos podem compartilhar estruturas públicas municipais ,  recursos humanos, máquinas e equipamentos,  veículos e  instalações, sem que sejam necessários processos licitatórios, contratos e convênios 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pt-BR" altLang="pt-BR" i="1" dirty="0">
                <a:latin typeface="+mn-lt"/>
                <a:cs typeface="Tahoma" pitchFamily="34" charset="0"/>
              </a:rPr>
              <a:t>O Contrato do Consórcio substitui essas exigências 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pt-BR" i="1" dirty="0">
              <a:latin typeface="+mn-lt"/>
              <a:ea typeface="Tahoma" pitchFamily="34" charset="0"/>
              <a:cs typeface="Tahoma" pitchFamily="34" charset="0"/>
            </a:endParaRPr>
          </a:p>
          <a:p>
            <a:pPr algn="just" eaLnBrk="1" hangingPunct="1">
              <a:defRPr/>
            </a:pPr>
            <a:endParaRPr lang="pt-BR" i="1" dirty="0">
              <a:latin typeface="+mn-lt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59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F9CA3AB3-8C7D-4B47-BBDE-12CF8D691C89}"/>
              </a:ext>
            </a:extLst>
          </p:cNvPr>
          <p:cNvSpPr txBox="1"/>
          <p:nvPr/>
        </p:nvSpPr>
        <p:spPr>
          <a:xfrm>
            <a:off x="3238500" y="568960"/>
            <a:ext cx="748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Benefícios do SIM vinculado a consórcio público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ED51100-3A15-44F9-9D70-B8BA4962E2D0}"/>
              </a:ext>
            </a:extLst>
          </p:cNvPr>
          <p:cNvSpPr txBox="1"/>
          <p:nvPr/>
        </p:nvSpPr>
        <p:spPr>
          <a:xfrm>
            <a:off x="1554732" y="1438717"/>
            <a:ext cx="10096500" cy="5558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t-BR" sz="2400" dirty="0"/>
              <a:t>Segurança sanitária para a população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400" dirty="0"/>
              <a:t>Abertura de mercado para produtores locais</a:t>
            </a:r>
          </a:p>
          <a:p>
            <a:pPr marL="514350" indent="-514350" algn="just">
              <a:buClr>
                <a:schemeClr val="accent3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pt-BR" sz="2400" dirty="0">
                <a:cs typeface="Times New Roman" pitchFamily="18" charset="0"/>
              </a:rPr>
              <a:t>Fortalece os entes federados a operar as múltiplas escalas do projeto nacional de desenvolvimento</a:t>
            </a:r>
            <a:r>
              <a:rPr lang="pt-BR" sz="2400" b="1" dirty="0">
                <a:cs typeface="Times New Roman" pitchFamily="18" charset="0"/>
              </a:rPr>
              <a:t>.</a:t>
            </a:r>
          </a:p>
          <a:p>
            <a:pPr marL="514350" indent="-514350" algn="just">
              <a:spcBef>
                <a:spcPct val="20000"/>
              </a:spcBef>
              <a:buClr>
                <a:schemeClr val="accent3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pt-BR" sz="2400" dirty="0">
                <a:cs typeface="Times New Roman" pitchFamily="18" charset="0"/>
              </a:rPr>
              <a:t>Fortalece a autonomia do município e a democracia, descentralizando as ações de governo.</a:t>
            </a:r>
          </a:p>
          <a:p>
            <a:pPr marL="514350" indent="-514350" algn="just">
              <a:spcBef>
                <a:spcPct val="20000"/>
              </a:spcBef>
              <a:buClr>
                <a:schemeClr val="accent3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pt-BR" sz="2400" dirty="0">
                <a:cs typeface="Times New Roman" pitchFamily="18" charset="0"/>
              </a:rPr>
              <a:t>Aumenta o poder de diálogo, pressão e negociação dos municípios, diminuindo as distancias existentes entre as esferas locais e os Estados e a União.</a:t>
            </a:r>
          </a:p>
          <a:p>
            <a:pPr marL="514350" indent="-514350" algn="just">
              <a:spcBef>
                <a:spcPct val="20000"/>
              </a:spcBef>
              <a:buClr>
                <a:schemeClr val="accent3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pt-BR" altLang="ja-JP" sz="2400" dirty="0">
                <a:cs typeface="Times New Roman" pitchFamily="18" charset="0"/>
              </a:rPr>
              <a:t>Assegura agilidade na elaboração de diagnósticos e ações de governo para atender as prioridades regionais</a:t>
            </a:r>
          </a:p>
          <a:p>
            <a:pPr marL="514350" indent="-514350" algn="just">
              <a:spcBef>
                <a:spcPct val="20000"/>
              </a:spcBef>
              <a:buClr>
                <a:schemeClr val="accent3">
                  <a:lumMod val="50000"/>
                </a:schemeClr>
              </a:buClr>
              <a:buFont typeface="+mj-lt"/>
              <a:buAutoNum type="arabicPeriod"/>
              <a:defRPr/>
            </a:pPr>
            <a:r>
              <a:rPr lang="pt-BR" altLang="ja-JP" sz="2400" dirty="0">
                <a:cs typeface="Times New Roman" pitchFamily="18" charset="0"/>
              </a:rPr>
              <a:t>Favorece na economia, valorizando os poucos recursos de que dispõe cada município.</a:t>
            </a:r>
            <a:endParaRPr lang="pt-BR" altLang="ja-JP" sz="2400" dirty="0">
              <a:cs typeface="ＭＳ ゴシック"/>
            </a:endParaRPr>
          </a:p>
          <a:p>
            <a:pPr marL="457200" indent="-457200">
              <a:buFont typeface="+mj-lt"/>
              <a:buAutoNum type="arabicPeriod"/>
            </a:pPr>
            <a:endParaRPr lang="pt-BR" sz="2400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CDDFCB8-CCC7-4191-AFFE-EF61209CF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640" y="3674703"/>
            <a:ext cx="92899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9pPr>
          </a:lstStyle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pt-BR" dirty="0">
              <a:ea typeface="Tahoma" pitchFamily="34" charset="0"/>
              <a:cs typeface="Tahoma" pitchFamily="34" charset="0"/>
            </a:endParaRPr>
          </a:p>
          <a:p>
            <a:pPr algn="just" eaLnBrk="1" hangingPunct="1">
              <a:defRPr/>
            </a:pPr>
            <a:endParaRPr lang="pt-BR" dirty="0"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974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F9CA3AB3-8C7D-4B47-BBDE-12CF8D691C89}"/>
              </a:ext>
            </a:extLst>
          </p:cNvPr>
          <p:cNvSpPr txBox="1"/>
          <p:nvPr/>
        </p:nvSpPr>
        <p:spPr>
          <a:xfrm>
            <a:off x="3799840" y="568960"/>
            <a:ext cx="691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Consórcios públicos de Municípios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9D97DB1-50F5-46BC-AB19-7EE9883E06EF}"/>
              </a:ext>
            </a:extLst>
          </p:cNvPr>
          <p:cNvSpPr txBox="1"/>
          <p:nvPr/>
        </p:nvSpPr>
        <p:spPr>
          <a:xfrm>
            <a:off x="949325" y="1867457"/>
            <a:ext cx="10840720" cy="1427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/>
              <a:t>Consórcio público é a união voluntária de dois ou mais entes da Federação para a realização da gestão associada de serviços públicos, conforme autoriza o art. 241 da Constituição Federal, visando desenvolver ações conjuntas que beneficiem o interesse coletivo.</a:t>
            </a:r>
            <a:endParaRPr lang="pt-BR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E6241A9-2DA2-478E-8B84-620BEA585DCD}"/>
              </a:ext>
            </a:extLst>
          </p:cNvPr>
          <p:cNvSpPr txBox="1"/>
          <p:nvPr/>
        </p:nvSpPr>
        <p:spPr>
          <a:xfrm>
            <a:off x="949325" y="4651394"/>
            <a:ext cx="10840720" cy="965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dirty="0"/>
              <a:t>Considerando a natureza do SIM, o consórcio público deve ser constituído, necessariamente, no formato de associação pública (personalidade jurídica de direito privado)</a:t>
            </a:r>
            <a:endParaRPr lang="pt-BR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0EE53854-EA70-4CF8-BD43-FD58D2012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745797" y="3534013"/>
            <a:ext cx="1247775" cy="111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68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F9CA3AB3-8C7D-4B47-BBDE-12CF8D691C89}"/>
              </a:ext>
            </a:extLst>
          </p:cNvPr>
          <p:cNvSpPr txBox="1"/>
          <p:nvPr/>
        </p:nvSpPr>
        <p:spPr>
          <a:xfrm>
            <a:off x="2979420" y="140335"/>
            <a:ext cx="691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Consórcios públicos de Municípios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072E6A9-6340-421B-837C-EA0BCCADA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514" y="720705"/>
            <a:ext cx="4546485" cy="513717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AA58B12-3A5F-4A5D-B804-D264E09DD48F}"/>
              </a:ext>
            </a:extLst>
          </p:cNvPr>
          <p:cNvSpPr txBox="1"/>
          <p:nvPr/>
        </p:nvSpPr>
        <p:spPr>
          <a:xfrm>
            <a:off x="1071358" y="2367171"/>
            <a:ext cx="2228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Fluxo de implantação</a:t>
            </a:r>
          </a:p>
        </p:txBody>
      </p:sp>
    </p:spTree>
    <p:extLst>
      <p:ext uri="{BB962C8B-B14F-4D97-AF65-F5344CB8AC3E}">
        <p14:creationId xmlns:p14="http://schemas.microsoft.com/office/powerpoint/2010/main" val="4084694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B7A4DBB7-054B-4E29-AAE8-E29F0AC5FBEF}"/>
              </a:ext>
            </a:extLst>
          </p:cNvPr>
          <p:cNvGrpSpPr/>
          <p:nvPr/>
        </p:nvGrpSpPr>
        <p:grpSpPr>
          <a:xfrm>
            <a:off x="-1" y="0"/>
            <a:ext cx="12191999" cy="6858000"/>
            <a:chOff x="0" y="0"/>
            <a:chExt cx="9144000" cy="685800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1498146-9D84-433C-BF52-AA7C9A6D3AB7}"/>
                </a:ext>
              </a:extLst>
            </p:cNvPr>
            <p:cNvSpPr/>
            <p:nvPr/>
          </p:nvSpPr>
          <p:spPr>
            <a:xfrm>
              <a:off x="0" y="0"/>
              <a:ext cx="4572000" cy="3429000"/>
            </a:xfrm>
            <a:prstGeom prst="rect">
              <a:avLst/>
            </a:prstGeom>
            <a:solidFill>
              <a:srgbClr val="C038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AE6463F-806A-4493-A800-AE10BB0842CC}"/>
                </a:ext>
              </a:extLst>
            </p:cNvPr>
            <p:cNvSpPr/>
            <p:nvPr/>
          </p:nvSpPr>
          <p:spPr>
            <a:xfrm>
              <a:off x="4572000" y="0"/>
              <a:ext cx="4572000" cy="3429000"/>
            </a:xfrm>
            <a:prstGeom prst="rect">
              <a:avLst/>
            </a:prstGeom>
            <a:solidFill>
              <a:srgbClr val="9ABC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FD28D5E-D1A0-4527-8DF3-B8C4D0B68797}"/>
                </a:ext>
              </a:extLst>
            </p:cNvPr>
            <p:cNvSpPr/>
            <p:nvPr/>
          </p:nvSpPr>
          <p:spPr>
            <a:xfrm>
              <a:off x="0" y="3429000"/>
              <a:ext cx="4572000" cy="3429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811F487-9323-47D5-967D-1AFD523A0D84}"/>
                </a:ext>
              </a:extLst>
            </p:cNvPr>
            <p:cNvSpPr/>
            <p:nvPr/>
          </p:nvSpPr>
          <p:spPr>
            <a:xfrm>
              <a:off x="4572000" y="3429000"/>
              <a:ext cx="4572000" cy="3429000"/>
            </a:xfrm>
            <a:prstGeom prst="rect">
              <a:avLst/>
            </a:prstGeom>
            <a:solidFill>
              <a:srgbClr val="F39B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2750F2A4-EC76-4209-A118-2B37F84870D5}"/>
              </a:ext>
            </a:extLst>
          </p:cNvPr>
          <p:cNvSpPr/>
          <p:nvPr/>
        </p:nvSpPr>
        <p:spPr>
          <a:xfrm>
            <a:off x="0" y="3198205"/>
            <a:ext cx="12191999" cy="461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9EE64E9-66F0-4EB9-B0CE-84DDE2A21D25}"/>
              </a:ext>
            </a:extLst>
          </p:cNvPr>
          <p:cNvSpPr/>
          <p:nvPr/>
        </p:nvSpPr>
        <p:spPr>
          <a:xfrm>
            <a:off x="5865548" y="0"/>
            <a:ext cx="46090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0369215-361F-4E5D-B300-7D786F725A07}"/>
              </a:ext>
            </a:extLst>
          </p:cNvPr>
          <p:cNvSpPr/>
          <p:nvPr/>
        </p:nvSpPr>
        <p:spPr>
          <a:xfrm>
            <a:off x="3785138" y="1118138"/>
            <a:ext cx="4621725" cy="46217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75EDEE95-87D1-4A52-9CEE-26A2B29A51BB}"/>
              </a:ext>
            </a:extLst>
          </p:cNvPr>
          <p:cNvSpPr/>
          <p:nvPr/>
        </p:nvSpPr>
        <p:spPr>
          <a:xfrm>
            <a:off x="1" y="-13200"/>
            <a:ext cx="12191999" cy="6870212"/>
          </a:xfrm>
          <a:custGeom>
            <a:avLst/>
            <a:gdLst>
              <a:gd name="connsiteX0" fmla="*/ 6095186 w 12191999"/>
              <a:gd name="connsiteY0" fmla="*/ 6466216 h 6870212"/>
              <a:gd name="connsiteX1" fmla="*/ 6073783 w 12191999"/>
              <a:gd name="connsiteY1" fmla="*/ 6487842 h 6870212"/>
              <a:gd name="connsiteX2" fmla="*/ 6073783 w 12191999"/>
              <a:gd name="connsiteY2" fmla="*/ 6634655 h 6870212"/>
              <a:gd name="connsiteX3" fmla="*/ 6095186 w 12191999"/>
              <a:gd name="connsiteY3" fmla="*/ 6655866 h 6870212"/>
              <a:gd name="connsiteX4" fmla="*/ 6116592 w 12191999"/>
              <a:gd name="connsiteY4" fmla="*/ 6634655 h 6870212"/>
              <a:gd name="connsiteX5" fmla="*/ 6116592 w 12191999"/>
              <a:gd name="connsiteY5" fmla="*/ 6487842 h 6870212"/>
              <a:gd name="connsiteX6" fmla="*/ 6095186 w 12191999"/>
              <a:gd name="connsiteY6" fmla="*/ 6466216 h 6870212"/>
              <a:gd name="connsiteX7" fmla="*/ 6095186 w 12191999"/>
              <a:gd name="connsiteY7" fmla="*/ 6172589 h 6870212"/>
              <a:gd name="connsiteX8" fmla="*/ 6073783 w 12191999"/>
              <a:gd name="connsiteY8" fmla="*/ 6193800 h 6870212"/>
              <a:gd name="connsiteX9" fmla="*/ 6073783 w 12191999"/>
              <a:gd name="connsiteY9" fmla="*/ 6340613 h 6870212"/>
              <a:gd name="connsiteX10" fmla="*/ 6095186 w 12191999"/>
              <a:gd name="connsiteY10" fmla="*/ 6362240 h 6870212"/>
              <a:gd name="connsiteX11" fmla="*/ 6116592 w 12191999"/>
              <a:gd name="connsiteY11" fmla="*/ 6340613 h 6870212"/>
              <a:gd name="connsiteX12" fmla="*/ 6116592 w 12191999"/>
              <a:gd name="connsiteY12" fmla="*/ 6193800 h 6870212"/>
              <a:gd name="connsiteX13" fmla="*/ 6095186 w 12191999"/>
              <a:gd name="connsiteY13" fmla="*/ 6172589 h 6870212"/>
              <a:gd name="connsiteX14" fmla="*/ 6095186 w 12191999"/>
              <a:gd name="connsiteY14" fmla="*/ 5878547 h 6870212"/>
              <a:gd name="connsiteX15" fmla="*/ 6073783 w 12191999"/>
              <a:gd name="connsiteY15" fmla="*/ 5900174 h 6870212"/>
              <a:gd name="connsiteX16" fmla="*/ 6073783 w 12191999"/>
              <a:gd name="connsiteY16" fmla="*/ 6046987 h 6870212"/>
              <a:gd name="connsiteX17" fmla="*/ 6095186 w 12191999"/>
              <a:gd name="connsiteY17" fmla="*/ 6068198 h 6870212"/>
              <a:gd name="connsiteX18" fmla="*/ 6116592 w 12191999"/>
              <a:gd name="connsiteY18" fmla="*/ 6046987 h 6870212"/>
              <a:gd name="connsiteX19" fmla="*/ 6116592 w 12191999"/>
              <a:gd name="connsiteY19" fmla="*/ 5900174 h 6870212"/>
              <a:gd name="connsiteX20" fmla="*/ 6095186 w 12191999"/>
              <a:gd name="connsiteY20" fmla="*/ 5878547 h 6870212"/>
              <a:gd name="connsiteX21" fmla="*/ 6022785 w 12191999"/>
              <a:gd name="connsiteY21" fmla="*/ 5538340 h 6870212"/>
              <a:gd name="connsiteX22" fmla="*/ 6002010 w 12191999"/>
              <a:gd name="connsiteY22" fmla="*/ 5559135 h 6870212"/>
              <a:gd name="connsiteX23" fmla="*/ 6022785 w 12191999"/>
              <a:gd name="connsiteY23" fmla="*/ 5581178 h 6870212"/>
              <a:gd name="connsiteX24" fmla="*/ 6096446 w 12191999"/>
              <a:gd name="connsiteY24" fmla="*/ 5582426 h 6870212"/>
              <a:gd name="connsiteX25" fmla="*/ 6172623 w 12191999"/>
              <a:gd name="connsiteY25" fmla="*/ 5581178 h 6870212"/>
              <a:gd name="connsiteX26" fmla="*/ 6192771 w 12191999"/>
              <a:gd name="connsiteY26" fmla="*/ 5559135 h 6870212"/>
              <a:gd name="connsiteX27" fmla="*/ 6170735 w 12191999"/>
              <a:gd name="connsiteY27" fmla="*/ 5538340 h 6870212"/>
              <a:gd name="connsiteX28" fmla="*/ 6022785 w 12191999"/>
              <a:gd name="connsiteY28" fmla="*/ 5538340 h 6870212"/>
              <a:gd name="connsiteX29" fmla="*/ 5733185 w 12191999"/>
              <a:gd name="connsiteY29" fmla="*/ 5508396 h 6870212"/>
              <a:gd name="connsiteX30" fmla="*/ 5717443 w 12191999"/>
              <a:gd name="connsiteY30" fmla="*/ 5512139 h 6870212"/>
              <a:gd name="connsiteX31" fmla="*/ 5708630 w 12191999"/>
              <a:gd name="connsiteY31" fmla="*/ 5525863 h 6870212"/>
              <a:gd name="connsiteX32" fmla="*/ 5712409 w 12191999"/>
              <a:gd name="connsiteY32" fmla="*/ 5542083 h 6870212"/>
              <a:gd name="connsiteX33" fmla="*/ 5726258 w 12191999"/>
              <a:gd name="connsiteY33" fmla="*/ 5550817 h 6870212"/>
              <a:gd name="connsiteX34" fmla="*/ 5874206 w 12191999"/>
              <a:gd name="connsiteY34" fmla="*/ 5571197 h 6870212"/>
              <a:gd name="connsiteX35" fmla="*/ 5876096 w 12191999"/>
              <a:gd name="connsiteY35" fmla="*/ 5571197 h 6870212"/>
              <a:gd name="connsiteX36" fmla="*/ 5897501 w 12191999"/>
              <a:gd name="connsiteY36" fmla="*/ 5552065 h 6870212"/>
              <a:gd name="connsiteX37" fmla="*/ 5877984 w 12191999"/>
              <a:gd name="connsiteY37" fmla="*/ 5528775 h 6870212"/>
              <a:gd name="connsiteX38" fmla="*/ 5733185 w 12191999"/>
              <a:gd name="connsiteY38" fmla="*/ 5508396 h 6870212"/>
              <a:gd name="connsiteX39" fmla="*/ 6461598 w 12191999"/>
              <a:gd name="connsiteY39" fmla="*/ 5507980 h 6870212"/>
              <a:gd name="connsiteX40" fmla="*/ 6316795 w 12191999"/>
              <a:gd name="connsiteY40" fmla="*/ 5527943 h 6870212"/>
              <a:gd name="connsiteX41" fmla="*/ 6297908 w 12191999"/>
              <a:gd name="connsiteY41" fmla="*/ 5551649 h 6870212"/>
              <a:gd name="connsiteX42" fmla="*/ 6319314 w 12191999"/>
              <a:gd name="connsiteY42" fmla="*/ 5570781 h 6870212"/>
              <a:gd name="connsiteX43" fmla="*/ 6321202 w 12191999"/>
              <a:gd name="connsiteY43" fmla="*/ 5570781 h 6870212"/>
              <a:gd name="connsiteX44" fmla="*/ 6469152 w 12191999"/>
              <a:gd name="connsiteY44" fmla="*/ 5549986 h 6870212"/>
              <a:gd name="connsiteX45" fmla="*/ 6486780 w 12191999"/>
              <a:gd name="connsiteY45" fmla="*/ 5525032 h 6870212"/>
              <a:gd name="connsiteX46" fmla="*/ 6461598 w 12191999"/>
              <a:gd name="connsiteY46" fmla="*/ 5507980 h 6870212"/>
              <a:gd name="connsiteX47" fmla="*/ 5449875 w 12191999"/>
              <a:gd name="connsiteY47" fmla="*/ 5438108 h 6870212"/>
              <a:gd name="connsiteX48" fmla="*/ 5433507 w 12191999"/>
              <a:gd name="connsiteY48" fmla="*/ 5439356 h 6870212"/>
              <a:gd name="connsiteX49" fmla="*/ 5422804 w 12191999"/>
              <a:gd name="connsiteY49" fmla="*/ 5451833 h 6870212"/>
              <a:gd name="connsiteX50" fmla="*/ 5424065 w 12191999"/>
              <a:gd name="connsiteY50" fmla="*/ 5468053 h 6870212"/>
              <a:gd name="connsiteX51" fmla="*/ 5436654 w 12191999"/>
              <a:gd name="connsiteY51" fmla="*/ 5478867 h 6870212"/>
              <a:gd name="connsiteX52" fmla="*/ 5580197 w 12191999"/>
              <a:gd name="connsiteY52" fmla="*/ 5519625 h 6870212"/>
              <a:gd name="connsiteX53" fmla="*/ 5585233 w 12191999"/>
              <a:gd name="connsiteY53" fmla="*/ 5520457 h 6870212"/>
              <a:gd name="connsiteX54" fmla="*/ 5606008 w 12191999"/>
              <a:gd name="connsiteY54" fmla="*/ 5503821 h 6870212"/>
              <a:gd name="connsiteX55" fmla="*/ 5603493 w 12191999"/>
              <a:gd name="connsiteY55" fmla="*/ 5487600 h 6870212"/>
              <a:gd name="connsiteX56" fmla="*/ 5590270 w 12191999"/>
              <a:gd name="connsiteY56" fmla="*/ 5478035 h 6870212"/>
              <a:gd name="connsiteX57" fmla="*/ 5449875 w 12191999"/>
              <a:gd name="connsiteY57" fmla="*/ 5438108 h 6870212"/>
              <a:gd name="connsiteX58" fmla="*/ 6745534 w 12191999"/>
              <a:gd name="connsiteY58" fmla="*/ 5437276 h 6870212"/>
              <a:gd name="connsiteX59" fmla="*/ 6605140 w 12191999"/>
              <a:gd name="connsiteY59" fmla="*/ 5477619 h 6870212"/>
              <a:gd name="connsiteX60" fmla="*/ 6589400 w 12191999"/>
              <a:gd name="connsiteY60" fmla="*/ 5503405 h 6870212"/>
              <a:gd name="connsiteX61" fmla="*/ 6610177 w 12191999"/>
              <a:gd name="connsiteY61" fmla="*/ 5519625 h 6870212"/>
              <a:gd name="connsiteX62" fmla="*/ 6615214 w 12191999"/>
              <a:gd name="connsiteY62" fmla="*/ 5519209 h 6870212"/>
              <a:gd name="connsiteX63" fmla="*/ 6758756 w 12191999"/>
              <a:gd name="connsiteY63" fmla="*/ 5477619 h 6870212"/>
              <a:gd name="connsiteX64" fmla="*/ 6771347 w 12191999"/>
              <a:gd name="connsiteY64" fmla="*/ 5467221 h 6870212"/>
              <a:gd name="connsiteX65" fmla="*/ 6772606 w 12191999"/>
              <a:gd name="connsiteY65" fmla="*/ 5451001 h 6870212"/>
              <a:gd name="connsiteX66" fmla="*/ 6745534 w 12191999"/>
              <a:gd name="connsiteY66" fmla="*/ 5437276 h 6870212"/>
              <a:gd name="connsiteX67" fmla="*/ 5162161 w 12191999"/>
              <a:gd name="connsiteY67" fmla="*/ 5327479 h 6870212"/>
              <a:gd name="connsiteX68" fmla="*/ 5149570 w 12191999"/>
              <a:gd name="connsiteY68" fmla="*/ 5338292 h 6870212"/>
              <a:gd name="connsiteX69" fmla="*/ 5148940 w 12191999"/>
              <a:gd name="connsiteY69" fmla="*/ 5354512 h 6870212"/>
              <a:gd name="connsiteX70" fmla="*/ 5159641 w 12191999"/>
              <a:gd name="connsiteY70" fmla="*/ 5366989 h 6870212"/>
              <a:gd name="connsiteX71" fmla="*/ 5296259 w 12191999"/>
              <a:gd name="connsiteY71" fmla="*/ 5427711 h 6870212"/>
              <a:gd name="connsiteX72" fmla="*/ 5303815 w 12191999"/>
              <a:gd name="connsiteY72" fmla="*/ 5428958 h 6870212"/>
              <a:gd name="connsiteX73" fmla="*/ 5323961 w 12191999"/>
              <a:gd name="connsiteY73" fmla="*/ 5415650 h 6870212"/>
              <a:gd name="connsiteX74" fmla="*/ 5311999 w 12191999"/>
              <a:gd name="connsiteY74" fmla="*/ 5387784 h 6870212"/>
              <a:gd name="connsiteX75" fmla="*/ 5178528 w 12191999"/>
              <a:gd name="connsiteY75" fmla="*/ 5328310 h 6870212"/>
              <a:gd name="connsiteX76" fmla="*/ 5162161 w 12191999"/>
              <a:gd name="connsiteY76" fmla="*/ 5327479 h 6870212"/>
              <a:gd name="connsiteX77" fmla="*/ 7033249 w 12191999"/>
              <a:gd name="connsiteY77" fmla="*/ 5326543 h 6870212"/>
              <a:gd name="connsiteX78" fmla="*/ 7016880 w 12191999"/>
              <a:gd name="connsiteY78" fmla="*/ 5327479 h 6870212"/>
              <a:gd name="connsiteX79" fmla="*/ 6883411 w 12191999"/>
              <a:gd name="connsiteY79" fmla="*/ 5386952 h 6870212"/>
              <a:gd name="connsiteX80" fmla="*/ 6871450 w 12191999"/>
              <a:gd name="connsiteY80" fmla="*/ 5398598 h 6870212"/>
              <a:gd name="connsiteX81" fmla="*/ 6871450 w 12191999"/>
              <a:gd name="connsiteY81" fmla="*/ 5414818 h 6870212"/>
              <a:gd name="connsiteX82" fmla="*/ 6891595 w 12191999"/>
              <a:gd name="connsiteY82" fmla="*/ 5428127 h 6870212"/>
              <a:gd name="connsiteX83" fmla="*/ 6899781 w 12191999"/>
              <a:gd name="connsiteY83" fmla="*/ 5426463 h 6870212"/>
              <a:gd name="connsiteX84" fmla="*/ 7035767 w 12191999"/>
              <a:gd name="connsiteY84" fmla="*/ 5365741 h 6870212"/>
              <a:gd name="connsiteX85" fmla="*/ 7045840 w 12191999"/>
              <a:gd name="connsiteY85" fmla="*/ 5337460 h 6870212"/>
              <a:gd name="connsiteX86" fmla="*/ 7033249 w 12191999"/>
              <a:gd name="connsiteY86" fmla="*/ 5326543 h 6870212"/>
              <a:gd name="connsiteX87" fmla="*/ 4908445 w 12191999"/>
              <a:gd name="connsiteY87" fmla="*/ 5178586 h 6870212"/>
              <a:gd name="connsiteX88" fmla="*/ 4894592 w 12191999"/>
              <a:gd name="connsiteY88" fmla="*/ 5187320 h 6870212"/>
              <a:gd name="connsiteX89" fmla="*/ 4891444 w 12191999"/>
              <a:gd name="connsiteY89" fmla="*/ 5203540 h 6870212"/>
              <a:gd name="connsiteX90" fmla="*/ 4900259 w 12191999"/>
              <a:gd name="connsiteY90" fmla="*/ 5217265 h 6870212"/>
              <a:gd name="connsiteX91" fmla="*/ 5027434 w 12191999"/>
              <a:gd name="connsiteY91" fmla="*/ 5296286 h 6870212"/>
              <a:gd name="connsiteX92" fmla="*/ 5038133 w 12191999"/>
              <a:gd name="connsiteY92" fmla="*/ 5299197 h 6870212"/>
              <a:gd name="connsiteX93" fmla="*/ 5056392 w 12191999"/>
              <a:gd name="connsiteY93" fmla="*/ 5288800 h 6870212"/>
              <a:gd name="connsiteX94" fmla="*/ 5058282 w 12191999"/>
              <a:gd name="connsiteY94" fmla="*/ 5272580 h 6870212"/>
              <a:gd name="connsiteX95" fmla="*/ 5048836 w 12191999"/>
              <a:gd name="connsiteY95" fmla="*/ 5259271 h 6870212"/>
              <a:gd name="connsiteX96" fmla="*/ 4924810 w 12191999"/>
              <a:gd name="connsiteY96" fmla="*/ 5181497 h 6870212"/>
              <a:gd name="connsiteX97" fmla="*/ 4908445 w 12191999"/>
              <a:gd name="connsiteY97" fmla="*/ 5178586 h 6870212"/>
              <a:gd name="connsiteX98" fmla="*/ 7285078 w 12191999"/>
              <a:gd name="connsiteY98" fmla="*/ 5177338 h 6870212"/>
              <a:gd name="connsiteX99" fmla="*/ 7269338 w 12191999"/>
              <a:gd name="connsiteY99" fmla="*/ 5180666 h 6870212"/>
              <a:gd name="connsiteX100" fmla="*/ 7145314 w 12191999"/>
              <a:gd name="connsiteY100" fmla="*/ 5258439 h 6870212"/>
              <a:gd name="connsiteX101" fmla="*/ 7135240 w 12191999"/>
              <a:gd name="connsiteY101" fmla="*/ 5271332 h 6870212"/>
              <a:gd name="connsiteX102" fmla="*/ 7137759 w 12191999"/>
              <a:gd name="connsiteY102" fmla="*/ 5287968 h 6870212"/>
              <a:gd name="connsiteX103" fmla="*/ 7156015 w 12191999"/>
              <a:gd name="connsiteY103" fmla="*/ 5298781 h 6870212"/>
              <a:gd name="connsiteX104" fmla="*/ 7167349 w 12191999"/>
              <a:gd name="connsiteY104" fmla="*/ 5295870 h 6870212"/>
              <a:gd name="connsiteX105" fmla="*/ 7293893 w 12191999"/>
              <a:gd name="connsiteY105" fmla="*/ 5216433 h 6870212"/>
              <a:gd name="connsiteX106" fmla="*/ 7298928 w 12191999"/>
              <a:gd name="connsiteY106" fmla="*/ 5186488 h 6870212"/>
              <a:gd name="connsiteX107" fmla="*/ 7285078 w 12191999"/>
              <a:gd name="connsiteY107" fmla="*/ 5177338 h 6870212"/>
              <a:gd name="connsiteX108" fmla="*/ 4678018 w 12191999"/>
              <a:gd name="connsiteY108" fmla="*/ 4996005 h 6870212"/>
              <a:gd name="connsiteX109" fmla="*/ 4663539 w 12191999"/>
              <a:gd name="connsiteY109" fmla="*/ 5003076 h 6870212"/>
              <a:gd name="connsiteX110" fmla="*/ 4657873 w 12191999"/>
              <a:gd name="connsiteY110" fmla="*/ 5018464 h 6870212"/>
              <a:gd name="connsiteX111" fmla="*/ 4665429 w 12191999"/>
              <a:gd name="connsiteY111" fmla="*/ 5033437 h 6870212"/>
              <a:gd name="connsiteX112" fmla="*/ 4779382 w 12191999"/>
              <a:gd name="connsiteY112" fmla="*/ 5129510 h 6870212"/>
              <a:gd name="connsiteX113" fmla="*/ 4792602 w 12191999"/>
              <a:gd name="connsiteY113" fmla="*/ 5134085 h 6870212"/>
              <a:gd name="connsiteX114" fmla="*/ 4809599 w 12191999"/>
              <a:gd name="connsiteY114" fmla="*/ 5125767 h 6870212"/>
              <a:gd name="connsiteX115" fmla="*/ 4806452 w 12191999"/>
              <a:gd name="connsiteY115" fmla="*/ 5095406 h 6870212"/>
              <a:gd name="connsiteX116" fmla="*/ 4693758 w 12191999"/>
              <a:gd name="connsiteY116" fmla="*/ 5001412 h 6870212"/>
              <a:gd name="connsiteX117" fmla="*/ 4678018 w 12191999"/>
              <a:gd name="connsiteY117" fmla="*/ 4996005 h 6870212"/>
              <a:gd name="connsiteX118" fmla="*/ 7515423 w 12191999"/>
              <a:gd name="connsiteY118" fmla="*/ 4994758 h 6870212"/>
              <a:gd name="connsiteX119" fmla="*/ 7499762 w 12191999"/>
              <a:gd name="connsiteY119" fmla="*/ 5000164 h 6870212"/>
              <a:gd name="connsiteX120" fmla="*/ 7388329 w 12191999"/>
              <a:gd name="connsiteY120" fmla="*/ 5094158 h 6870212"/>
              <a:gd name="connsiteX121" fmla="*/ 7380143 w 12191999"/>
              <a:gd name="connsiteY121" fmla="*/ 5108299 h 6870212"/>
              <a:gd name="connsiteX122" fmla="*/ 7384551 w 12191999"/>
              <a:gd name="connsiteY122" fmla="*/ 5124519 h 6870212"/>
              <a:gd name="connsiteX123" fmla="*/ 7401549 w 12191999"/>
              <a:gd name="connsiteY123" fmla="*/ 5132837 h 6870212"/>
              <a:gd name="connsiteX124" fmla="*/ 7414770 w 12191999"/>
              <a:gd name="connsiteY124" fmla="*/ 5128262 h 6870212"/>
              <a:gd name="connsiteX125" fmla="*/ 7528722 w 12191999"/>
              <a:gd name="connsiteY125" fmla="*/ 5032189 h 6870212"/>
              <a:gd name="connsiteX126" fmla="*/ 7530611 w 12191999"/>
              <a:gd name="connsiteY126" fmla="*/ 5001828 h 6870212"/>
              <a:gd name="connsiteX127" fmla="*/ 7515423 w 12191999"/>
              <a:gd name="connsiteY127" fmla="*/ 4994758 h 6870212"/>
              <a:gd name="connsiteX128" fmla="*/ 4475769 w 12191999"/>
              <a:gd name="connsiteY128" fmla="*/ 4784104 h 6870212"/>
              <a:gd name="connsiteX129" fmla="*/ 4460186 w 12191999"/>
              <a:gd name="connsiteY129" fmla="*/ 4788887 h 6870212"/>
              <a:gd name="connsiteX130" fmla="*/ 4457670 w 12191999"/>
              <a:gd name="connsiteY130" fmla="*/ 4819248 h 6870212"/>
              <a:gd name="connsiteX131" fmla="*/ 4557775 w 12191999"/>
              <a:gd name="connsiteY131" fmla="*/ 4929877 h 6870212"/>
              <a:gd name="connsiteX132" fmla="*/ 4572883 w 12191999"/>
              <a:gd name="connsiteY132" fmla="*/ 4936532 h 6870212"/>
              <a:gd name="connsiteX133" fmla="*/ 4587992 w 12191999"/>
              <a:gd name="connsiteY133" fmla="*/ 4930293 h 6870212"/>
              <a:gd name="connsiteX134" fmla="*/ 4588621 w 12191999"/>
              <a:gd name="connsiteY134" fmla="*/ 4900348 h 6870212"/>
              <a:gd name="connsiteX135" fmla="*/ 4490405 w 12191999"/>
              <a:gd name="connsiteY135" fmla="*/ 4791798 h 6870212"/>
              <a:gd name="connsiteX136" fmla="*/ 4475769 w 12191999"/>
              <a:gd name="connsiteY136" fmla="*/ 4784104 h 6870212"/>
              <a:gd name="connsiteX137" fmla="*/ 7717752 w 12191999"/>
              <a:gd name="connsiteY137" fmla="*/ 4782492 h 6870212"/>
              <a:gd name="connsiteX138" fmla="*/ 7703114 w 12191999"/>
              <a:gd name="connsiteY138" fmla="*/ 4790134 h 6870212"/>
              <a:gd name="connsiteX139" fmla="*/ 7605530 w 12191999"/>
              <a:gd name="connsiteY139" fmla="*/ 4898685 h 6870212"/>
              <a:gd name="connsiteX140" fmla="*/ 7599235 w 12191999"/>
              <a:gd name="connsiteY140" fmla="*/ 4914073 h 6870212"/>
              <a:gd name="connsiteX141" fmla="*/ 7605530 w 12191999"/>
              <a:gd name="connsiteY141" fmla="*/ 4929045 h 6870212"/>
              <a:gd name="connsiteX142" fmla="*/ 7620640 w 12191999"/>
              <a:gd name="connsiteY142" fmla="*/ 4935284 h 6870212"/>
              <a:gd name="connsiteX143" fmla="*/ 7636379 w 12191999"/>
              <a:gd name="connsiteY143" fmla="*/ 4928629 h 6870212"/>
              <a:gd name="connsiteX144" fmla="*/ 7736481 w 12191999"/>
              <a:gd name="connsiteY144" fmla="*/ 4818000 h 6870212"/>
              <a:gd name="connsiteX145" fmla="*/ 7740888 w 12191999"/>
              <a:gd name="connsiteY145" fmla="*/ 4802196 h 6870212"/>
              <a:gd name="connsiteX146" fmla="*/ 7733333 w 12191999"/>
              <a:gd name="connsiteY146" fmla="*/ 4787639 h 6870212"/>
              <a:gd name="connsiteX147" fmla="*/ 7717752 w 12191999"/>
              <a:gd name="connsiteY147" fmla="*/ 4782492 h 6870212"/>
              <a:gd name="connsiteX148" fmla="*/ 4304683 w 12191999"/>
              <a:gd name="connsiteY148" fmla="*/ 4544753 h 6870212"/>
              <a:gd name="connsiteX149" fmla="*/ 4288316 w 12191999"/>
              <a:gd name="connsiteY149" fmla="*/ 4547664 h 6870212"/>
              <a:gd name="connsiteX150" fmla="*/ 4278871 w 12191999"/>
              <a:gd name="connsiteY150" fmla="*/ 4560973 h 6870212"/>
              <a:gd name="connsiteX151" fmla="*/ 4282019 w 12191999"/>
              <a:gd name="connsiteY151" fmla="*/ 4577193 h 6870212"/>
              <a:gd name="connsiteX152" fmla="*/ 4365752 w 12191999"/>
              <a:gd name="connsiteY152" fmla="*/ 4701132 h 6870212"/>
              <a:gd name="connsiteX153" fmla="*/ 4382752 w 12191999"/>
              <a:gd name="connsiteY153" fmla="*/ 4710281 h 6870212"/>
              <a:gd name="connsiteX154" fmla="*/ 4395341 w 12191999"/>
              <a:gd name="connsiteY154" fmla="*/ 4706122 h 6870212"/>
              <a:gd name="connsiteX155" fmla="*/ 4404157 w 12191999"/>
              <a:gd name="connsiteY155" fmla="*/ 4691566 h 6870212"/>
              <a:gd name="connsiteX156" fmla="*/ 4400378 w 12191999"/>
              <a:gd name="connsiteY156" fmla="*/ 4675762 h 6870212"/>
              <a:gd name="connsiteX157" fmla="*/ 4317904 w 12191999"/>
              <a:gd name="connsiteY157" fmla="*/ 4554319 h 6870212"/>
              <a:gd name="connsiteX158" fmla="*/ 4304683 w 12191999"/>
              <a:gd name="connsiteY158" fmla="*/ 4544753 h 6870212"/>
              <a:gd name="connsiteX159" fmla="*/ 7888996 w 12191999"/>
              <a:gd name="connsiteY159" fmla="*/ 4543661 h 6870212"/>
              <a:gd name="connsiteX160" fmla="*/ 7875617 w 12191999"/>
              <a:gd name="connsiteY160" fmla="*/ 4553071 h 6870212"/>
              <a:gd name="connsiteX161" fmla="*/ 7793143 w 12191999"/>
              <a:gd name="connsiteY161" fmla="*/ 4674514 h 6870212"/>
              <a:gd name="connsiteX162" fmla="*/ 7798179 w 12191999"/>
              <a:gd name="connsiteY162" fmla="*/ 4704459 h 6870212"/>
              <a:gd name="connsiteX163" fmla="*/ 7810771 w 12191999"/>
              <a:gd name="connsiteY163" fmla="*/ 4708618 h 6870212"/>
              <a:gd name="connsiteX164" fmla="*/ 7827769 w 12191999"/>
              <a:gd name="connsiteY164" fmla="*/ 4699884 h 6870212"/>
              <a:gd name="connsiteX165" fmla="*/ 7911503 w 12191999"/>
              <a:gd name="connsiteY165" fmla="*/ 4575945 h 6870212"/>
              <a:gd name="connsiteX166" fmla="*/ 7914650 w 12191999"/>
              <a:gd name="connsiteY166" fmla="*/ 4559725 h 6870212"/>
              <a:gd name="connsiteX167" fmla="*/ 7905207 w 12191999"/>
              <a:gd name="connsiteY167" fmla="*/ 4546416 h 6870212"/>
              <a:gd name="connsiteX168" fmla="*/ 7888996 w 12191999"/>
              <a:gd name="connsiteY168" fmla="*/ 4543661 h 6870212"/>
              <a:gd name="connsiteX169" fmla="*/ 4168615 w 12191999"/>
              <a:gd name="connsiteY169" fmla="*/ 4286374 h 6870212"/>
              <a:gd name="connsiteX170" fmla="*/ 4152325 w 12191999"/>
              <a:gd name="connsiteY170" fmla="*/ 4286894 h 6870212"/>
              <a:gd name="connsiteX171" fmla="*/ 4140993 w 12191999"/>
              <a:gd name="connsiteY171" fmla="*/ 4314760 h 6870212"/>
              <a:gd name="connsiteX172" fmla="*/ 4206469 w 12191999"/>
              <a:gd name="connsiteY172" fmla="*/ 4448680 h 6870212"/>
              <a:gd name="connsiteX173" fmla="*/ 4225356 w 12191999"/>
              <a:gd name="connsiteY173" fmla="*/ 4459909 h 6870212"/>
              <a:gd name="connsiteX174" fmla="*/ 4236061 w 12191999"/>
              <a:gd name="connsiteY174" fmla="*/ 4457414 h 6870212"/>
              <a:gd name="connsiteX175" fmla="*/ 4246131 w 12191999"/>
              <a:gd name="connsiteY175" fmla="*/ 4444521 h 6870212"/>
              <a:gd name="connsiteX176" fmla="*/ 4244874 w 12191999"/>
              <a:gd name="connsiteY176" fmla="*/ 4429132 h 6870212"/>
              <a:gd name="connsiteX177" fmla="*/ 4180656 w 12191999"/>
              <a:gd name="connsiteY177" fmla="*/ 4297708 h 6870212"/>
              <a:gd name="connsiteX178" fmla="*/ 4168615 w 12191999"/>
              <a:gd name="connsiteY178" fmla="*/ 4286374 h 6870212"/>
              <a:gd name="connsiteX179" fmla="*/ 8024905 w 12191999"/>
              <a:gd name="connsiteY179" fmla="*/ 4283203 h 6870212"/>
              <a:gd name="connsiteX180" fmla="*/ 8012864 w 12191999"/>
              <a:gd name="connsiteY180" fmla="*/ 4294380 h 6870212"/>
              <a:gd name="connsiteX181" fmla="*/ 7948647 w 12191999"/>
              <a:gd name="connsiteY181" fmla="*/ 4426221 h 6870212"/>
              <a:gd name="connsiteX182" fmla="*/ 7958091 w 12191999"/>
              <a:gd name="connsiteY182" fmla="*/ 4455334 h 6870212"/>
              <a:gd name="connsiteX183" fmla="*/ 7968164 w 12191999"/>
              <a:gd name="connsiteY183" fmla="*/ 4457830 h 6870212"/>
              <a:gd name="connsiteX184" fmla="*/ 7987051 w 12191999"/>
              <a:gd name="connsiteY184" fmla="*/ 4446600 h 6870212"/>
              <a:gd name="connsiteX185" fmla="*/ 8052527 w 12191999"/>
              <a:gd name="connsiteY185" fmla="*/ 4312264 h 6870212"/>
              <a:gd name="connsiteX186" fmla="*/ 8041194 w 12191999"/>
              <a:gd name="connsiteY186" fmla="*/ 4283567 h 6870212"/>
              <a:gd name="connsiteX187" fmla="*/ 8024905 w 12191999"/>
              <a:gd name="connsiteY187" fmla="*/ 4283203 h 6870212"/>
              <a:gd name="connsiteX188" fmla="*/ 4053482 w 12191999"/>
              <a:gd name="connsiteY188" fmla="*/ 4007825 h 6870212"/>
              <a:gd name="connsiteX189" fmla="*/ 4039002 w 12191999"/>
              <a:gd name="connsiteY189" fmla="*/ 4034026 h 6870212"/>
              <a:gd name="connsiteX190" fmla="*/ 4084961 w 12191999"/>
              <a:gd name="connsiteY190" fmla="*/ 4176265 h 6870212"/>
              <a:gd name="connsiteX191" fmla="*/ 4105107 w 12191999"/>
              <a:gd name="connsiteY191" fmla="*/ 4190405 h 6870212"/>
              <a:gd name="connsiteX192" fmla="*/ 4112662 w 12191999"/>
              <a:gd name="connsiteY192" fmla="*/ 4188742 h 6870212"/>
              <a:gd name="connsiteX193" fmla="*/ 4125253 w 12191999"/>
              <a:gd name="connsiteY193" fmla="*/ 4161292 h 6870212"/>
              <a:gd name="connsiteX194" fmla="*/ 4079924 w 12191999"/>
              <a:gd name="connsiteY194" fmla="*/ 4022381 h 6870212"/>
              <a:gd name="connsiteX195" fmla="*/ 4069851 w 12191999"/>
              <a:gd name="connsiteY195" fmla="*/ 4009488 h 6870212"/>
              <a:gd name="connsiteX196" fmla="*/ 4053482 w 12191999"/>
              <a:gd name="connsiteY196" fmla="*/ 4007825 h 6870212"/>
              <a:gd name="connsiteX197" fmla="*/ 8139408 w 12191999"/>
              <a:gd name="connsiteY197" fmla="*/ 4005329 h 6870212"/>
              <a:gd name="connsiteX198" fmla="*/ 8112966 w 12191999"/>
              <a:gd name="connsiteY198" fmla="*/ 4020302 h 6870212"/>
              <a:gd name="connsiteX199" fmla="*/ 8068266 w 12191999"/>
              <a:gd name="connsiteY199" fmla="*/ 4159213 h 6870212"/>
              <a:gd name="connsiteX200" fmla="*/ 8080858 w 12191999"/>
              <a:gd name="connsiteY200" fmla="*/ 4186662 h 6870212"/>
              <a:gd name="connsiteX201" fmla="*/ 8088412 w 12191999"/>
              <a:gd name="connsiteY201" fmla="*/ 4187910 h 6870212"/>
              <a:gd name="connsiteX202" fmla="*/ 8108559 w 12191999"/>
              <a:gd name="connsiteY202" fmla="*/ 4173769 h 6870212"/>
              <a:gd name="connsiteX203" fmla="*/ 8154518 w 12191999"/>
              <a:gd name="connsiteY203" fmla="*/ 4031947 h 6870212"/>
              <a:gd name="connsiteX204" fmla="*/ 8152629 w 12191999"/>
              <a:gd name="connsiteY204" fmla="*/ 4015727 h 6870212"/>
              <a:gd name="connsiteX205" fmla="*/ 8139408 w 12191999"/>
              <a:gd name="connsiteY205" fmla="*/ 4005329 h 6870212"/>
              <a:gd name="connsiteX206" fmla="*/ 3994932 w 12191999"/>
              <a:gd name="connsiteY206" fmla="*/ 3717942 h 6870212"/>
              <a:gd name="connsiteX207" fmla="*/ 3981081 w 12191999"/>
              <a:gd name="connsiteY207" fmla="*/ 3726260 h 6870212"/>
              <a:gd name="connsiteX208" fmla="*/ 3976674 w 12191999"/>
              <a:gd name="connsiteY208" fmla="*/ 3742064 h 6870212"/>
              <a:gd name="connsiteX209" fmla="*/ 4002487 w 12191999"/>
              <a:gd name="connsiteY209" fmla="*/ 3889293 h 6870212"/>
              <a:gd name="connsiteX210" fmla="*/ 4023892 w 12191999"/>
              <a:gd name="connsiteY210" fmla="*/ 3906345 h 6870212"/>
              <a:gd name="connsiteX211" fmla="*/ 4028299 w 12191999"/>
              <a:gd name="connsiteY211" fmla="*/ 3905929 h 6870212"/>
              <a:gd name="connsiteX212" fmla="*/ 4044668 w 12191999"/>
              <a:gd name="connsiteY212" fmla="*/ 3880559 h 6870212"/>
              <a:gd name="connsiteX213" fmla="*/ 4019485 w 12191999"/>
              <a:gd name="connsiteY213" fmla="*/ 3736241 h 6870212"/>
              <a:gd name="connsiteX214" fmla="*/ 3994932 w 12191999"/>
              <a:gd name="connsiteY214" fmla="*/ 3717942 h 6870212"/>
              <a:gd name="connsiteX215" fmla="*/ 8198588 w 12191999"/>
              <a:gd name="connsiteY215" fmla="*/ 3715862 h 6870212"/>
              <a:gd name="connsiteX216" fmla="*/ 8182848 w 12191999"/>
              <a:gd name="connsiteY216" fmla="*/ 3719605 h 6870212"/>
              <a:gd name="connsiteX217" fmla="*/ 8174034 w 12191999"/>
              <a:gd name="connsiteY217" fmla="*/ 3733746 h 6870212"/>
              <a:gd name="connsiteX218" fmla="*/ 8148851 w 12191999"/>
              <a:gd name="connsiteY218" fmla="*/ 3878064 h 6870212"/>
              <a:gd name="connsiteX219" fmla="*/ 8151370 w 12191999"/>
              <a:gd name="connsiteY219" fmla="*/ 3894284 h 6870212"/>
              <a:gd name="connsiteX220" fmla="*/ 8165220 w 12191999"/>
              <a:gd name="connsiteY220" fmla="*/ 3903433 h 6870212"/>
              <a:gd name="connsiteX221" fmla="*/ 8169627 w 12191999"/>
              <a:gd name="connsiteY221" fmla="*/ 3903849 h 6870212"/>
              <a:gd name="connsiteX222" fmla="*/ 8190403 w 12191999"/>
              <a:gd name="connsiteY222" fmla="*/ 3886797 h 6870212"/>
              <a:gd name="connsiteX223" fmla="*/ 8216216 w 12191999"/>
              <a:gd name="connsiteY223" fmla="*/ 3739984 h 6870212"/>
              <a:gd name="connsiteX224" fmla="*/ 8212438 w 12191999"/>
              <a:gd name="connsiteY224" fmla="*/ 3724180 h 6870212"/>
              <a:gd name="connsiteX225" fmla="*/ 8198588 w 12191999"/>
              <a:gd name="connsiteY225" fmla="*/ 3715862 h 6870212"/>
              <a:gd name="connsiteX226" fmla="*/ 3977304 w 12191999"/>
              <a:gd name="connsiteY226" fmla="*/ 3422652 h 6870212"/>
              <a:gd name="connsiteX227" fmla="*/ 3955898 w 12191999"/>
              <a:gd name="connsiteY227" fmla="*/ 3444279 h 6870212"/>
              <a:gd name="connsiteX228" fmla="*/ 3961564 w 12191999"/>
              <a:gd name="connsiteY228" fmla="*/ 3593587 h 6870212"/>
              <a:gd name="connsiteX229" fmla="*/ 3982340 w 12191999"/>
              <a:gd name="connsiteY229" fmla="*/ 3613550 h 6870212"/>
              <a:gd name="connsiteX230" fmla="*/ 3984229 w 12191999"/>
              <a:gd name="connsiteY230" fmla="*/ 3613550 h 6870212"/>
              <a:gd name="connsiteX231" fmla="*/ 4003746 w 12191999"/>
              <a:gd name="connsiteY231" fmla="*/ 3590260 h 6870212"/>
              <a:gd name="connsiteX232" fmla="*/ 3998709 w 12191999"/>
              <a:gd name="connsiteY232" fmla="*/ 3444279 h 6870212"/>
              <a:gd name="connsiteX233" fmla="*/ 3977304 w 12191999"/>
              <a:gd name="connsiteY233" fmla="*/ 3422652 h 6870212"/>
              <a:gd name="connsiteX234" fmla="*/ 3413532 w 12191999"/>
              <a:gd name="connsiteY234" fmla="*/ 3420987 h 6870212"/>
              <a:gd name="connsiteX235" fmla="*/ 3392127 w 12191999"/>
              <a:gd name="connsiteY235" fmla="*/ 3442198 h 6870212"/>
              <a:gd name="connsiteX236" fmla="*/ 3413532 w 12191999"/>
              <a:gd name="connsiteY236" fmla="*/ 3463825 h 6870212"/>
              <a:gd name="connsiteX237" fmla="*/ 3560223 w 12191999"/>
              <a:gd name="connsiteY237" fmla="*/ 3463825 h 6870212"/>
              <a:gd name="connsiteX238" fmla="*/ 3581628 w 12191999"/>
              <a:gd name="connsiteY238" fmla="*/ 3442198 h 6870212"/>
              <a:gd name="connsiteX239" fmla="*/ 3560223 w 12191999"/>
              <a:gd name="connsiteY239" fmla="*/ 3420987 h 6870212"/>
              <a:gd name="connsiteX240" fmla="*/ 3119522 w 12191999"/>
              <a:gd name="connsiteY240" fmla="*/ 3420987 h 6870212"/>
              <a:gd name="connsiteX241" fmla="*/ 3098117 w 12191999"/>
              <a:gd name="connsiteY241" fmla="*/ 3442198 h 6870212"/>
              <a:gd name="connsiteX242" fmla="*/ 3119522 w 12191999"/>
              <a:gd name="connsiteY242" fmla="*/ 3463825 h 6870212"/>
              <a:gd name="connsiteX243" fmla="*/ 3266212 w 12191999"/>
              <a:gd name="connsiteY243" fmla="*/ 3463825 h 6870212"/>
              <a:gd name="connsiteX244" fmla="*/ 3287618 w 12191999"/>
              <a:gd name="connsiteY244" fmla="*/ 3442198 h 6870212"/>
              <a:gd name="connsiteX245" fmla="*/ 3266212 w 12191999"/>
              <a:gd name="connsiteY245" fmla="*/ 3420987 h 6870212"/>
              <a:gd name="connsiteX246" fmla="*/ 2825512 w 12191999"/>
              <a:gd name="connsiteY246" fmla="*/ 3420987 h 6870212"/>
              <a:gd name="connsiteX247" fmla="*/ 2804106 w 12191999"/>
              <a:gd name="connsiteY247" fmla="*/ 3442198 h 6870212"/>
              <a:gd name="connsiteX248" fmla="*/ 2825512 w 12191999"/>
              <a:gd name="connsiteY248" fmla="*/ 3463825 h 6870212"/>
              <a:gd name="connsiteX249" fmla="*/ 2972202 w 12191999"/>
              <a:gd name="connsiteY249" fmla="*/ 3463825 h 6870212"/>
              <a:gd name="connsiteX250" fmla="*/ 2993607 w 12191999"/>
              <a:gd name="connsiteY250" fmla="*/ 3442198 h 6870212"/>
              <a:gd name="connsiteX251" fmla="*/ 2972202 w 12191999"/>
              <a:gd name="connsiteY251" fmla="*/ 3420987 h 6870212"/>
              <a:gd name="connsiteX252" fmla="*/ 2532131 w 12191999"/>
              <a:gd name="connsiteY252" fmla="*/ 3420987 h 6870212"/>
              <a:gd name="connsiteX253" fmla="*/ 2510096 w 12191999"/>
              <a:gd name="connsiteY253" fmla="*/ 3442198 h 6870212"/>
              <a:gd name="connsiteX254" fmla="*/ 2532131 w 12191999"/>
              <a:gd name="connsiteY254" fmla="*/ 3463825 h 6870212"/>
              <a:gd name="connsiteX255" fmla="*/ 2678821 w 12191999"/>
              <a:gd name="connsiteY255" fmla="*/ 3463825 h 6870212"/>
              <a:gd name="connsiteX256" fmla="*/ 2700227 w 12191999"/>
              <a:gd name="connsiteY256" fmla="*/ 3442198 h 6870212"/>
              <a:gd name="connsiteX257" fmla="*/ 2678821 w 12191999"/>
              <a:gd name="connsiteY257" fmla="*/ 3420987 h 6870212"/>
              <a:gd name="connsiteX258" fmla="*/ 2238120 w 12191999"/>
              <a:gd name="connsiteY258" fmla="*/ 3420987 h 6870212"/>
              <a:gd name="connsiteX259" fmla="*/ 2216715 w 12191999"/>
              <a:gd name="connsiteY259" fmla="*/ 3442198 h 6870212"/>
              <a:gd name="connsiteX260" fmla="*/ 2238120 w 12191999"/>
              <a:gd name="connsiteY260" fmla="*/ 3463825 h 6870212"/>
              <a:gd name="connsiteX261" fmla="*/ 2384811 w 12191999"/>
              <a:gd name="connsiteY261" fmla="*/ 3463825 h 6870212"/>
              <a:gd name="connsiteX262" fmla="*/ 2406216 w 12191999"/>
              <a:gd name="connsiteY262" fmla="*/ 3442198 h 6870212"/>
              <a:gd name="connsiteX263" fmla="*/ 2384811 w 12191999"/>
              <a:gd name="connsiteY263" fmla="*/ 3420987 h 6870212"/>
              <a:gd name="connsiteX264" fmla="*/ 1944110 w 12191999"/>
              <a:gd name="connsiteY264" fmla="*/ 3420987 h 6870212"/>
              <a:gd name="connsiteX265" fmla="*/ 1922704 w 12191999"/>
              <a:gd name="connsiteY265" fmla="*/ 3442198 h 6870212"/>
              <a:gd name="connsiteX266" fmla="*/ 1944110 w 12191999"/>
              <a:gd name="connsiteY266" fmla="*/ 3463825 h 6870212"/>
              <a:gd name="connsiteX267" fmla="*/ 2090800 w 12191999"/>
              <a:gd name="connsiteY267" fmla="*/ 3463825 h 6870212"/>
              <a:gd name="connsiteX268" fmla="*/ 2112206 w 12191999"/>
              <a:gd name="connsiteY268" fmla="*/ 3442198 h 6870212"/>
              <a:gd name="connsiteX269" fmla="*/ 2090800 w 12191999"/>
              <a:gd name="connsiteY269" fmla="*/ 3420987 h 6870212"/>
              <a:gd name="connsiteX270" fmla="*/ 1636249 w 12191999"/>
              <a:gd name="connsiteY270" fmla="*/ 3420987 h 6870212"/>
              <a:gd name="connsiteX271" fmla="*/ 1614214 w 12191999"/>
              <a:gd name="connsiteY271" fmla="*/ 3442198 h 6870212"/>
              <a:gd name="connsiteX272" fmla="*/ 1636249 w 12191999"/>
              <a:gd name="connsiteY272" fmla="*/ 3463825 h 6870212"/>
              <a:gd name="connsiteX273" fmla="*/ 1782939 w 12191999"/>
              <a:gd name="connsiteY273" fmla="*/ 3463825 h 6870212"/>
              <a:gd name="connsiteX274" fmla="*/ 1804345 w 12191999"/>
              <a:gd name="connsiteY274" fmla="*/ 3442198 h 6870212"/>
              <a:gd name="connsiteX275" fmla="*/ 1782939 w 12191999"/>
              <a:gd name="connsiteY275" fmla="*/ 3420987 h 6870212"/>
              <a:gd name="connsiteX276" fmla="*/ 1342239 w 12191999"/>
              <a:gd name="connsiteY276" fmla="*/ 3420987 h 6870212"/>
              <a:gd name="connsiteX277" fmla="*/ 1320833 w 12191999"/>
              <a:gd name="connsiteY277" fmla="*/ 3442198 h 6870212"/>
              <a:gd name="connsiteX278" fmla="*/ 1342239 w 12191999"/>
              <a:gd name="connsiteY278" fmla="*/ 3463825 h 6870212"/>
              <a:gd name="connsiteX279" fmla="*/ 1488929 w 12191999"/>
              <a:gd name="connsiteY279" fmla="*/ 3463825 h 6870212"/>
              <a:gd name="connsiteX280" fmla="*/ 1510334 w 12191999"/>
              <a:gd name="connsiteY280" fmla="*/ 3442198 h 6870212"/>
              <a:gd name="connsiteX281" fmla="*/ 1488929 w 12191999"/>
              <a:gd name="connsiteY281" fmla="*/ 3420987 h 6870212"/>
              <a:gd name="connsiteX282" fmla="*/ 1048228 w 12191999"/>
              <a:gd name="connsiteY282" fmla="*/ 3420987 h 6870212"/>
              <a:gd name="connsiteX283" fmla="*/ 1026823 w 12191999"/>
              <a:gd name="connsiteY283" fmla="*/ 3442198 h 6870212"/>
              <a:gd name="connsiteX284" fmla="*/ 1048228 w 12191999"/>
              <a:gd name="connsiteY284" fmla="*/ 3463825 h 6870212"/>
              <a:gd name="connsiteX285" fmla="*/ 1194919 w 12191999"/>
              <a:gd name="connsiteY285" fmla="*/ 3463825 h 6870212"/>
              <a:gd name="connsiteX286" fmla="*/ 1216324 w 12191999"/>
              <a:gd name="connsiteY286" fmla="*/ 3442198 h 6870212"/>
              <a:gd name="connsiteX287" fmla="*/ 1194919 w 12191999"/>
              <a:gd name="connsiteY287" fmla="*/ 3420987 h 6870212"/>
              <a:gd name="connsiteX288" fmla="*/ 754218 w 12191999"/>
              <a:gd name="connsiteY288" fmla="*/ 3420987 h 6870212"/>
              <a:gd name="connsiteX289" fmla="*/ 732812 w 12191999"/>
              <a:gd name="connsiteY289" fmla="*/ 3442198 h 6870212"/>
              <a:gd name="connsiteX290" fmla="*/ 754218 w 12191999"/>
              <a:gd name="connsiteY290" fmla="*/ 3463825 h 6870212"/>
              <a:gd name="connsiteX291" fmla="*/ 900908 w 12191999"/>
              <a:gd name="connsiteY291" fmla="*/ 3463825 h 6870212"/>
              <a:gd name="connsiteX292" fmla="*/ 922314 w 12191999"/>
              <a:gd name="connsiteY292" fmla="*/ 3442198 h 6870212"/>
              <a:gd name="connsiteX293" fmla="*/ 900908 w 12191999"/>
              <a:gd name="connsiteY293" fmla="*/ 3420987 h 6870212"/>
              <a:gd name="connsiteX294" fmla="*/ 460837 w 12191999"/>
              <a:gd name="connsiteY294" fmla="*/ 3420987 h 6870212"/>
              <a:gd name="connsiteX295" fmla="*/ 439431 w 12191999"/>
              <a:gd name="connsiteY295" fmla="*/ 3442198 h 6870212"/>
              <a:gd name="connsiteX296" fmla="*/ 460837 w 12191999"/>
              <a:gd name="connsiteY296" fmla="*/ 3463825 h 6870212"/>
              <a:gd name="connsiteX297" fmla="*/ 607527 w 12191999"/>
              <a:gd name="connsiteY297" fmla="*/ 3463825 h 6870212"/>
              <a:gd name="connsiteX298" fmla="*/ 628933 w 12191999"/>
              <a:gd name="connsiteY298" fmla="*/ 3442198 h 6870212"/>
              <a:gd name="connsiteX299" fmla="*/ 607527 w 12191999"/>
              <a:gd name="connsiteY299" fmla="*/ 3420987 h 6870212"/>
              <a:gd name="connsiteX300" fmla="*/ 179418 w 12191999"/>
              <a:gd name="connsiteY300" fmla="*/ 3420987 h 6870212"/>
              <a:gd name="connsiteX301" fmla="*/ 158013 w 12191999"/>
              <a:gd name="connsiteY301" fmla="*/ 3442198 h 6870212"/>
              <a:gd name="connsiteX302" fmla="*/ 179418 w 12191999"/>
              <a:gd name="connsiteY302" fmla="*/ 3463825 h 6870212"/>
              <a:gd name="connsiteX303" fmla="*/ 326108 w 12191999"/>
              <a:gd name="connsiteY303" fmla="*/ 3463825 h 6870212"/>
              <a:gd name="connsiteX304" fmla="*/ 347514 w 12191999"/>
              <a:gd name="connsiteY304" fmla="*/ 3442198 h 6870212"/>
              <a:gd name="connsiteX305" fmla="*/ 326108 w 12191999"/>
              <a:gd name="connsiteY305" fmla="*/ 3420987 h 6870212"/>
              <a:gd name="connsiteX306" fmla="*/ 11892920 w 12191999"/>
              <a:gd name="connsiteY306" fmla="*/ 3420572 h 6870212"/>
              <a:gd name="connsiteX307" fmla="*/ 11871514 w 12191999"/>
              <a:gd name="connsiteY307" fmla="*/ 3442199 h 6870212"/>
              <a:gd name="connsiteX308" fmla="*/ 11892920 w 12191999"/>
              <a:gd name="connsiteY308" fmla="*/ 3463410 h 6870212"/>
              <a:gd name="connsiteX309" fmla="*/ 12039610 w 12191999"/>
              <a:gd name="connsiteY309" fmla="*/ 3463410 h 6870212"/>
              <a:gd name="connsiteX310" fmla="*/ 12061015 w 12191999"/>
              <a:gd name="connsiteY310" fmla="*/ 3442199 h 6870212"/>
              <a:gd name="connsiteX311" fmla="*/ 12039610 w 12191999"/>
              <a:gd name="connsiteY311" fmla="*/ 3420572 h 6870212"/>
              <a:gd name="connsiteX312" fmla="*/ 11611501 w 12191999"/>
              <a:gd name="connsiteY312" fmla="*/ 3420572 h 6870212"/>
              <a:gd name="connsiteX313" fmla="*/ 11590095 w 12191999"/>
              <a:gd name="connsiteY313" fmla="*/ 3442199 h 6870212"/>
              <a:gd name="connsiteX314" fmla="*/ 11611501 w 12191999"/>
              <a:gd name="connsiteY314" fmla="*/ 3463410 h 6870212"/>
              <a:gd name="connsiteX315" fmla="*/ 11758191 w 12191999"/>
              <a:gd name="connsiteY315" fmla="*/ 3463410 h 6870212"/>
              <a:gd name="connsiteX316" fmla="*/ 11779597 w 12191999"/>
              <a:gd name="connsiteY316" fmla="*/ 3442199 h 6870212"/>
              <a:gd name="connsiteX317" fmla="*/ 11758191 w 12191999"/>
              <a:gd name="connsiteY317" fmla="*/ 3420572 h 6870212"/>
              <a:gd name="connsiteX318" fmla="*/ 11318120 w 12191999"/>
              <a:gd name="connsiteY318" fmla="*/ 3420572 h 6870212"/>
              <a:gd name="connsiteX319" fmla="*/ 11296714 w 12191999"/>
              <a:gd name="connsiteY319" fmla="*/ 3442199 h 6870212"/>
              <a:gd name="connsiteX320" fmla="*/ 11318120 w 12191999"/>
              <a:gd name="connsiteY320" fmla="*/ 3463410 h 6870212"/>
              <a:gd name="connsiteX321" fmla="*/ 11464810 w 12191999"/>
              <a:gd name="connsiteY321" fmla="*/ 3463410 h 6870212"/>
              <a:gd name="connsiteX322" fmla="*/ 11486216 w 12191999"/>
              <a:gd name="connsiteY322" fmla="*/ 3442199 h 6870212"/>
              <a:gd name="connsiteX323" fmla="*/ 11464810 w 12191999"/>
              <a:gd name="connsiteY323" fmla="*/ 3420572 h 6870212"/>
              <a:gd name="connsiteX324" fmla="*/ 11024109 w 12191999"/>
              <a:gd name="connsiteY324" fmla="*/ 3420572 h 6870212"/>
              <a:gd name="connsiteX325" fmla="*/ 11002704 w 12191999"/>
              <a:gd name="connsiteY325" fmla="*/ 3442199 h 6870212"/>
              <a:gd name="connsiteX326" fmla="*/ 11024109 w 12191999"/>
              <a:gd name="connsiteY326" fmla="*/ 3463410 h 6870212"/>
              <a:gd name="connsiteX327" fmla="*/ 11170800 w 12191999"/>
              <a:gd name="connsiteY327" fmla="*/ 3463410 h 6870212"/>
              <a:gd name="connsiteX328" fmla="*/ 11192205 w 12191999"/>
              <a:gd name="connsiteY328" fmla="*/ 3442199 h 6870212"/>
              <a:gd name="connsiteX329" fmla="*/ 11170800 w 12191999"/>
              <a:gd name="connsiteY329" fmla="*/ 3420572 h 6870212"/>
              <a:gd name="connsiteX330" fmla="*/ 10730099 w 12191999"/>
              <a:gd name="connsiteY330" fmla="*/ 3420572 h 6870212"/>
              <a:gd name="connsiteX331" fmla="*/ 10708694 w 12191999"/>
              <a:gd name="connsiteY331" fmla="*/ 3442199 h 6870212"/>
              <a:gd name="connsiteX332" fmla="*/ 10730099 w 12191999"/>
              <a:gd name="connsiteY332" fmla="*/ 3463410 h 6870212"/>
              <a:gd name="connsiteX333" fmla="*/ 10876789 w 12191999"/>
              <a:gd name="connsiteY333" fmla="*/ 3463410 h 6870212"/>
              <a:gd name="connsiteX334" fmla="*/ 10898195 w 12191999"/>
              <a:gd name="connsiteY334" fmla="*/ 3442199 h 6870212"/>
              <a:gd name="connsiteX335" fmla="*/ 10876789 w 12191999"/>
              <a:gd name="connsiteY335" fmla="*/ 3420572 h 6870212"/>
              <a:gd name="connsiteX336" fmla="*/ 10436089 w 12191999"/>
              <a:gd name="connsiteY336" fmla="*/ 3420572 h 6870212"/>
              <a:gd name="connsiteX337" fmla="*/ 10414683 w 12191999"/>
              <a:gd name="connsiteY337" fmla="*/ 3442199 h 6870212"/>
              <a:gd name="connsiteX338" fmla="*/ 10436089 w 12191999"/>
              <a:gd name="connsiteY338" fmla="*/ 3463410 h 6870212"/>
              <a:gd name="connsiteX339" fmla="*/ 10582779 w 12191999"/>
              <a:gd name="connsiteY339" fmla="*/ 3463410 h 6870212"/>
              <a:gd name="connsiteX340" fmla="*/ 10604814 w 12191999"/>
              <a:gd name="connsiteY340" fmla="*/ 3442199 h 6870212"/>
              <a:gd name="connsiteX341" fmla="*/ 10582779 w 12191999"/>
              <a:gd name="connsiteY341" fmla="*/ 3420572 h 6870212"/>
              <a:gd name="connsiteX342" fmla="*/ 10128228 w 12191999"/>
              <a:gd name="connsiteY342" fmla="*/ 3420572 h 6870212"/>
              <a:gd name="connsiteX343" fmla="*/ 10106822 w 12191999"/>
              <a:gd name="connsiteY343" fmla="*/ 3442199 h 6870212"/>
              <a:gd name="connsiteX344" fmla="*/ 10128228 w 12191999"/>
              <a:gd name="connsiteY344" fmla="*/ 3463410 h 6870212"/>
              <a:gd name="connsiteX345" fmla="*/ 10274918 w 12191999"/>
              <a:gd name="connsiteY345" fmla="*/ 3463410 h 6870212"/>
              <a:gd name="connsiteX346" fmla="*/ 10296324 w 12191999"/>
              <a:gd name="connsiteY346" fmla="*/ 3442199 h 6870212"/>
              <a:gd name="connsiteX347" fmla="*/ 10274918 w 12191999"/>
              <a:gd name="connsiteY347" fmla="*/ 3420572 h 6870212"/>
              <a:gd name="connsiteX348" fmla="*/ 9834217 w 12191999"/>
              <a:gd name="connsiteY348" fmla="*/ 3420572 h 6870212"/>
              <a:gd name="connsiteX349" fmla="*/ 9812812 w 12191999"/>
              <a:gd name="connsiteY349" fmla="*/ 3442199 h 6870212"/>
              <a:gd name="connsiteX350" fmla="*/ 9834217 w 12191999"/>
              <a:gd name="connsiteY350" fmla="*/ 3463410 h 6870212"/>
              <a:gd name="connsiteX351" fmla="*/ 9980908 w 12191999"/>
              <a:gd name="connsiteY351" fmla="*/ 3463410 h 6870212"/>
              <a:gd name="connsiteX352" fmla="*/ 10002313 w 12191999"/>
              <a:gd name="connsiteY352" fmla="*/ 3442199 h 6870212"/>
              <a:gd name="connsiteX353" fmla="*/ 9980908 w 12191999"/>
              <a:gd name="connsiteY353" fmla="*/ 3420572 h 6870212"/>
              <a:gd name="connsiteX354" fmla="*/ 9540207 w 12191999"/>
              <a:gd name="connsiteY354" fmla="*/ 3420572 h 6870212"/>
              <a:gd name="connsiteX355" fmla="*/ 9518801 w 12191999"/>
              <a:gd name="connsiteY355" fmla="*/ 3442199 h 6870212"/>
              <a:gd name="connsiteX356" fmla="*/ 9540207 w 12191999"/>
              <a:gd name="connsiteY356" fmla="*/ 3463410 h 6870212"/>
              <a:gd name="connsiteX357" fmla="*/ 9686897 w 12191999"/>
              <a:gd name="connsiteY357" fmla="*/ 3463410 h 6870212"/>
              <a:gd name="connsiteX358" fmla="*/ 9708932 w 12191999"/>
              <a:gd name="connsiteY358" fmla="*/ 3442199 h 6870212"/>
              <a:gd name="connsiteX359" fmla="*/ 9686897 w 12191999"/>
              <a:gd name="connsiteY359" fmla="*/ 3420572 h 6870212"/>
              <a:gd name="connsiteX360" fmla="*/ 9246826 w 12191999"/>
              <a:gd name="connsiteY360" fmla="*/ 3420572 h 6870212"/>
              <a:gd name="connsiteX361" fmla="*/ 9225421 w 12191999"/>
              <a:gd name="connsiteY361" fmla="*/ 3442199 h 6870212"/>
              <a:gd name="connsiteX362" fmla="*/ 9246826 w 12191999"/>
              <a:gd name="connsiteY362" fmla="*/ 3463410 h 6870212"/>
              <a:gd name="connsiteX363" fmla="*/ 9393516 w 12191999"/>
              <a:gd name="connsiteY363" fmla="*/ 3463410 h 6870212"/>
              <a:gd name="connsiteX364" fmla="*/ 9414922 w 12191999"/>
              <a:gd name="connsiteY364" fmla="*/ 3442199 h 6870212"/>
              <a:gd name="connsiteX365" fmla="*/ 9393516 w 12191999"/>
              <a:gd name="connsiteY365" fmla="*/ 3420572 h 6870212"/>
              <a:gd name="connsiteX366" fmla="*/ 8952816 w 12191999"/>
              <a:gd name="connsiteY366" fmla="*/ 3420572 h 6870212"/>
              <a:gd name="connsiteX367" fmla="*/ 8931410 w 12191999"/>
              <a:gd name="connsiteY367" fmla="*/ 3442199 h 6870212"/>
              <a:gd name="connsiteX368" fmla="*/ 8952816 w 12191999"/>
              <a:gd name="connsiteY368" fmla="*/ 3463410 h 6870212"/>
              <a:gd name="connsiteX369" fmla="*/ 9099506 w 12191999"/>
              <a:gd name="connsiteY369" fmla="*/ 3463410 h 6870212"/>
              <a:gd name="connsiteX370" fmla="*/ 9120911 w 12191999"/>
              <a:gd name="connsiteY370" fmla="*/ 3442199 h 6870212"/>
              <a:gd name="connsiteX371" fmla="*/ 9099506 w 12191999"/>
              <a:gd name="connsiteY371" fmla="*/ 3420572 h 6870212"/>
              <a:gd name="connsiteX372" fmla="*/ 8658805 w 12191999"/>
              <a:gd name="connsiteY372" fmla="*/ 3420572 h 6870212"/>
              <a:gd name="connsiteX373" fmla="*/ 8637400 w 12191999"/>
              <a:gd name="connsiteY373" fmla="*/ 3442199 h 6870212"/>
              <a:gd name="connsiteX374" fmla="*/ 8658805 w 12191999"/>
              <a:gd name="connsiteY374" fmla="*/ 3463410 h 6870212"/>
              <a:gd name="connsiteX375" fmla="*/ 8805496 w 12191999"/>
              <a:gd name="connsiteY375" fmla="*/ 3463410 h 6870212"/>
              <a:gd name="connsiteX376" fmla="*/ 8826901 w 12191999"/>
              <a:gd name="connsiteY376" fmla="*/ 3442199 h 6870212"/>
              <a:gd name="connsiteX377" fmla="*/ 8805496 w 12191999"/>
              <a:gd name="connsiteY377" fmla="*/ 3420572 h 6870212"/>
              <a:gd name="connsiteX378" fmla="*/ 8215586 w 12191999"/>
              <a:gd name="connsiteY378" fmla="*/ 3415997 h 6870212"/>
              <a:gd name="connsiteX379" fmla="*/ 8194181 w 12191999"/>
              <a:gd name="connsiteY379" fmla="*/ 3437208 h 6870212"/>
              <a:gd name="connsiteX380" fmla="*/ 8194181 w 12191999"/>
              <a:gd name="connsiteY380" fmla="*/ 3442199 h 6870212"/>
              <a:gd name="connsiteX381" fmla="*/ 8189144 w 12191999"/>
              <a:gd name="connsiteY381" fmla="*/ 3588181 h 6870212"/>
              <a:gd name="connsiteX382" fmla="*/ 8194181 w 12191999"/>
              <a:gd name="connsiteY382" fmla="*/ 3603985 h 6870212"/>
              <a:gd name="connsiteX383" fmla="*/ 8208661 w 12191999"/>
              <a:gd name="connsiteY383" fmla="*/ 3611055 h 6870212"/>
              <a:gd name="connsiteX384" fmla="*/ 8210550 w 12191999"/>
              <a:gd name="connsiteY384" fmla="*/ 3611055 h 6870212"/>
              <a:gd name="connsiteX385" fmla="*/ 8231955 w 12191999"/>
              <a:gd name="connsiteY385" fmla="*/ 3591508 h 6870212"/>
              <a:gd name="connsiteX386" fmla="*/ 8236992 w 12191999"/>
              <a:gd name="connsiteY386" fmla="*/ 3442199 h 6870212"/>
              <a:gd name="connsiteX387" fmla="*/ 8236992 w 12191999"/>
              <a:gd name="connsiteY387" fmla="*/ 3437208 h 6870212"/>
              <a:gd name="connsiteX388" fmla="*/ 8215586 w 12191999"/>
              <a:gd name="connsiteY388" fmla="*/ 3415997 h 6870212"/>
              <a:gd name="connsiteX389" fmla="*/ 4000598 w 12191999"/>
              <a:gd name="connsiteY389" fmla="*/ 3128194 h 6870212"/>
              <a:gd name="connsiteX390" fmla="*/ 3984859 w 12191999"/>
              <a:gd name="connsiteY390" fmla="*/ 3132353 h 6870212"/>
              <a:gd name="connsiteX391" fmla="*/ 3976045 w 12191999"/>
              <a:gd name="connsiteY391" fmla="*/ 3146494 h 6870212"/>
              <a:gd name="connsiteX392" fmla="*/ 3960935 w 12191999"/>
              <a:gd name="connsiteY392" fmla="*/ 3295386 h 6870212"/>
              <a:gd name="connsiteX393" fmla="*/ 3980452 w 12191999"/>
              <a:gd name="connsiteY393" fmla="*/ 3317845 h 6870212"/>
              <a:gd name="connsiteX394" fmla="*/ 3982340 w 12191999"/>
              <a:gd name="connsiteY394" fmla="*/ 3317845 h 6870212"/>
              <a:gd name="connsiteX395" fmla="*/ 4003746 w 12191999"/>
              <a:gd name="connsiteY395" fmla="*/ 3298297 h 6870212"/>
              <a:gd name="connsiteX396" fmla="*/ 4018855 w 12191999"/>
              <a:gd name="connsiteY396" fmla="*/ 3152732 h 6870212"/>
              <a:gd name="connsiteX397" fmla="*/ 4014448 w 12191999"/>
              <a:gd name="connsiteY397" fmla="*/ 3136512 h 6870212"/>
              <a:gd name="connsiteX398" fmla="*/ 4000598 w 12191999"/>
              <a:gd name="connsiteY398" fmla="*/ 3128194 h 6870212"/>
              <a:gd name="connsiteX399" fmla="*/ 8191033 w 12191999"/>
              <a:gd name="connsiteY399" fmla="*/ 3121124 h 6870212"/>
              <a:gd name="connsiteX400" fmla="*/ 8172775 w 12191999"/>
              <a:gd name="connsiteY400" fmla="*/ 3145246 h 6870212"/>
              <a:gd name="connsiteX401" fmla="*/ 8188514 w 12191999"/>
              <a:gd name="connsiteY401" fmla="*/ 3290811 h 6870212"/>
              <a:gd name="connsiteX402" fmla="*/ 8209920 w 12191999"/>
              <a:gd name="connsiteY402" fmla="*/ 3310775 h 6870212"/>
              <a:gd name="connsiteX403" fmla="*/ 8211179 w 12191999"/>
              <a:gd name="connsiteY403" fmla="*/ 3310775 h 6870212"/>
              <a:gd name="connsiteX404" fmla="*/ 8226289 w 12191999"/>
              <a:gd name="connsiteY404" fmla="*/ 3303288 h 6870212"/>
              <a:gd name="connsiteX405" fmla="*/ 8231325 w 12191999"/>
              <a:gd name="connsiteY405" fmla="*/ 3287484 h 6870212"/>
              <a:gd name="connsiteX406" fmla="*/ 8215586 w 12191999"/>
              <a:gd name="connsiteY406" fmla="*/ 3139423 h 6870212"/>
              <a:gd name="connsiteX407" fmla="*/ 8207402 w 12191999"/>
              <a:gd name="connsiteY407" fmla="*/ 3125283 h 6870212"/>
              <a:gd name="connsiteX408" fmla="*/ 8191033 w 12191999"/>
              <a:gd name="connsiteY408" fmla="*/ 3121124 h 6870212"/>
              <a:gd name="connsiteX409" fmla="*/ 4064185 w 12191999"/>
              <a:gd name="connsiteY409" fmla="*/ 2839559 h 6870212"/>
              <a:gd name="connsiteX410" fmla="*/ 4037743 w 12191999"/>
              <a:gd name="connsiteY410" fmla="*/ 2854531 h 6870212"/>
              <a:gd name="connsiteX411" fmla="*/ 4001857 w 12191999"/>
              <a:gd name="connsiteY411" fmla="*/ 2999680 h 6870212"/>
              <a:gd name="connsiteX412" fmla="*/ 4018226 w 12191999"/>
              <a:gd name="connsiteY412" fmla="*/ 3024635 h 6870212"/>
              <a:gd name="connsiteX413" fmla="*/ 4022633 w 12191999"/>
              <a:gd name="connsiteY413" fmla="*/ 3025050 h 6870212"/>
              <a:gd name="connsiteX414" fmla="*/ 4043409 w 12191999"/>
              <a:gd name="connsiteY414" fmla="*/ 3007998 h 6870212"/>
              <a:gd name="connsiteX415" fmla="*/ 4078665 w 12191999"/>
              <a:gd name="connsiteY415" fmla="*/ 2866176 h 6870212"/>
              <a:gd name="connsiteX416" fmla="*/ 4064185 w 12191999"/>
              <a:gd name="connsiteY416" fmla="*/ 2839559 h 6870212"/>
              <a:gd name="connsiteX417" fmla="*/ 8126816 w 12191999"/>
              <a:gd name="connsiteY417" fmla="*/ 2832488 h 6870212"/>
              <a:gd name="connsiteX418" fmla="*/ 8113595 w 12191999"/>
              <a:gd name="connsiteY418" fmla="*/ 2842886 h 6870212"/>
              <a:gd name="connsiteX419" fmla="*/ 8111707 w 12191999"/>
              <a:gd name="connsiteY419" fmla="*/ 2859106 h 6870212"/>
              <a:gd name="connsiteX420" fmla="*/ 8147592 w 12191999"/>
              <a:gd name="connsiteY420" fmla="*/ 3000928 h 6870212"/>
              <a:gd name="connsiteX421" fmla="*/ 8168368 w 12191999"/>
              <a:gd name="connsiteY421" fmla="*/ 3017980 h 6870212"/>
              <a:gd name="connsiteX422" fmla="*/ 8172775 w 12191999"/>
              <a:gd name="connsiteY422" fmla="*/ 3017564 h 6870212"/>
              <a:gd name="connsiteX423" fmla="*/ 8189774 w 12191999"/>
              <a:gd name="connsiteY423" fmla="*/ 2992194 h 6870212"/>
              <a:gd name="connsiteX424" fmla="*/ 8153258 w 12191999"/>
              <a:gd name="connsiteY424" fmla="*/ 2847461 h 6870212"/>
              <a:gd name="connsiteX425" fmla="*/ 8126816 w 12191999"/>
              <a:gd name="connsiteY425" fmla="*/ 2832488 h 6870212"/>
              <a:gd name="connsiteX426" fmla="*/ 4151223 w 12191999"/>
              <a:gd name="connsiteY426" fmla="*/ 2562465 h 6870212"/>
              <a:gd name="connsiteX427" fmla="*/ 4139733 w 12191999"/>
              <a:gd name="connsiteY427" fmla="*/ 2573798 h 6870212"/>
              <a:gd name="connsiteX428" fmla="*/ 4083701 w 12191999"/>
              <a:gd name="connsiteY428" fmla="*/ 2712293 h 6870212"/>
              <a:gd name="connsiteX429" fmla="*/ 4084331 w 12191999"/>
              <a:gd name="connsiteY429" fmla="*/ 2728513 h 6870212"/>
              <a:gd name="connsiteX430" fmla="*/ 4096922 w 12191999"/>
              <a:gd name="connsiteY430" fmla="*/ 2739742 h 6870212"/>
              <a:gd name="connsiteX431" fmla="*/ 4103848 w 12191999"/>
              <a:gd name="connsiteY431" fmla="*/ 2740990 h 6870212"/>
              <a:gd name="connsiteX432" fmla="*/ 4123994 w 12191999"/>
              <a:gd name="connsiteY432" fmla="*/ 2726849 h 6870212"/>
              <a:gd name="connsiteX433" fmla="*/ 4178767 w 12191999"/>
              <a:gd name="connsiteY433" fmla="*/ 2590850 h 6870212"/>
              <a:gd name="connsiteX434" fmla="*/ 4179396 w 12191999"/>
              <a:gd name="connsiteY434" fmla="*/ 2574630 h 6870212"/>
              <a:gd name="connsiteX435" fmla="*/ 4167435 w 12191999"/>
              <a:gd name="connsiteY435" fmla="*/ 2562984 h 6870212"/>
              <a:gd name="connsiteX436" fmla="*/ 4151223 w 12191999"/>
              <a:gd name="connsiteY436" fmla="*/ 2562465 h 6870212"/>
              <a:gd name="connsiteX437" fmla="*/ 8038676 w 12191999"/>
              <a:gd name="connsiteY437" fmla="*/ 2556330 h 6870212"/>
              <a:gd name="connsiteX438" fmla="*/ 8022307 w 12191999"/>
              <a:gd name="connsiteY438" fmla="*/ 2556746 h 6870212"/>
              <a:gd name="connsiteX439" fmla="*/ 8010975 w 12191999"/>
              <a:gd name="connsiteY439" fmla="*/ 2568391 h 6870212"/>
              <a:gd name="connsiteX440" fmla="*/ 8011605 w 12191999"/>
              <a:gd name="connsiteY440" fmla="*/ 2585027 h 6870212"/>
              <a:gd name="connsiteX441" fmla="*/ 8066377 w 12191999"/>
              <a:gd name="connsiteY441" fmla="*/ 2720611 h 6870212"/>
              <a:gd name="connsiteX442" fmla="*/ 8086524 w 12191999"/>
              <a:gd name="connsiteY442" fmla="*/ 2734336 h 6870212"/>
              <a:gd name="connsiteX443" fmla="*/ 8094079 w 12191999"/>
              <a:gd name="connsiteY443" fmla="*/ 2733088 h 6870212"/>
              <a:gd name="connsiteX444" fmla="*/ 8106670 w 12191999"/>
              <a:gd name="connsiteY444" fmla="*/ 2705638 h 6870212"/>
              <a:gd name="connsiteX445" fmla="*/ 8050638 w 12191999"/>
              <a:gd name="connsiteY445" fmla="*/ 2567559 h 6870212"/>
              <a:gd name="connsiteX446" fmla="*/ 8038676 w 12191999"/>
              <a:gd name="connsiteY446" fmla="*/ 2556330 h 6870212"/>
              <a:gd name="connsiteX447" fmla="*/ 4292878 w 12191999"/>
              <a:gd name="connsiteY447" fmla="*/ 2300447 h 6870212"/>
              <a:gd name="connsiteX448" fmla="*/ 4279501 w 12191999"/>
              <a:gd name="connsiteY448" fmla="*/ 2309701 h 6870212"/>
              <a:gd name="connsiteX449" fmla="*/ 4205212 w 12191999"/>
              <a:gd name="connsiteY449" fmla="*/ 2439462 h 6870212"/>
              <a:gd name="connsiteX450" fmla="*/ 4203320 w 12191999"/>
              <a:gd name="connsiteY450" fmla="*/ 2455682 h 6870212"/>
              <a:gd name="connsiteX451" fmla="*/ 4214025 w 12191999"/>
              <a:gd name="connsiteY451" fmla="*/ 2468159 h 6870212"/>
              <a:gd name="connsiteX452" fmla="*/ 4224097 w 12191999"/>
              <a:gd name="connsiteY452" fmla="*/ 2470654 h 6870212"/>
              <a:gd name="connsiteX453" fmla="*/ 4242984 w 12191999"/>
              <a:gd name="connsiteY453" fmla="*/ 2459009 h 6870212"/>
              <a:gd name="connsiteX454" fmla="*/ 4316014 w 12191999"/>
              <a:gd name="connsiteY454" fmla="*/ 2332159 h 6870212"/>
              <a:gd name="connsiteX455" fmla="*/ 4309089 w 12191999"/>
              <a:gd name="connsiteY455" fmla="*/ 2303046 h 6870212"/>
              <a:gd name="connsiteX456" fmla="*/ 4292878 w 12191999"/>
              <a:gd name="connsiteY456" fmla="*/ 2300447 h 6870212"/>
              <a:gd name="connsiteX457" fmla="*/ 7896393 w 12191999"/>
              <a:gd name="connsiteY457" fmla="*/ 2294728 h 6870212"/>
              <a:gd name="connsiteX458" fmla="*/ 7880653 w 12191999"/>
              <a:gd name="connsiteY458" fmla="*/ 2297224 h 6870212"/>
              <a:gd name="connsiteX459" fmla="*/ 7870580 w 12191999"/>
              <a:gd name="connsiteY459" fmla="*/ 2310948 h 6870212"/>
              <a:gd name="connsiteX460" fmla="*/ 7873099 w 12191999"/>
              <a:gd name="connsiteY460" fmla="*/ 2326753 h 6870212"/>
              <a:gd name="connsiteX461" fmla="*/ 7946759 w 12191999"/>
              <a:gd name="connsiteY461" fmla="*/ 2453602 h 6870212"/>
              <a:gd name="connsiteX462" fmla="*/ 7965646 w 12191999"/>
              <a:gd name="connsiteY462" fmla="*/ 2464416 h 6870212"/>
              <a:gd name="connsiteX463" fmla="*/ 7975719 w 12191999"/>
              <a:gd name="connsiteY463" fmla="*/ 2461920 h 6870212"/>
              <a:gd name="connsiteX464" fmla="*/ 7986422 w 12191999"/>
              <a:gd name="connsiteY464" fmla="*/ 2449443 h 6870212"/>
              <a:gd name="connsiteX465" fmla="*/ 7984533 w 12191999"/>
              <a:gd name="connsiteY465" fmla="*/ 2432807 h 6870212"/>
              <a:gd name="connsiteX466" fmla="*/ 7909614 w 12191999"/>
              <a:gd name="connsiteY466" fmla="*/ 2304294 h 6870212"/>
              <a:gd name="connsiteX467" fmla="*/ 7896393 w 12191999"/>
              <a:gd name="connsiteY467" fmla="*/ 2294728 h 6870212"/>
              <a:gd name="connsiteX468" fmla="*/ 4469552 w 12191999"/>
              <a:gd name="connsiteY468" fmla="*/ 2060316 h 6870212"/>
              <a:gd name="connsiteX469" fmla="*/ 4455153 w 12191999"/>
              <a:gd name="connsiteY469" fmla="*/ 2067646 h 6870212"/>
              <a:gd name="connsiteX470" fmla="*/ 4363232 w 12191999"/>
              <a:gd name="connsiteY470" fmla="*/ 2185762 h 6870212"/>
              <a:gd name="connsiteX471" fmla="*/ 4368271 w 12191999"/>
              <a:gd name="connsiteY471" fmla="*/ 2215707 h 6870212"/>
              <a:gd name="connsiteX472" fmla="*/ 4380862 w 12191999"/>
              <a:gd name="connsiteY472" fmla="*/ 2219866 h 6870212"/>
              <a:gd name="connsiteX473" fmla="*/ 4398488 w 12191999"/>
              <a:gd name="connsiteY473" fmla="*/ 2210716 h 6870212"/>
              <a:gd name="connsiteX474" fmla="*/ 4488519 w 12191999"/>
              <a:gd name="connsiteY474" fmla="*/ 2095512 h 6870212"/>
              <a:gd name="connsiteX475" fmla="*/ 4492926 w 12191999"/>
              <a:gd name="connsiteY475" fmla="*/ 2079707 h 6870212"/>
              <a:gd name="connsiteX476" fmla="*/ 4485372 w 12191999"/>
              <a:gd name="connsiteY476" fmla="*/ 2065151 h 6870212"/>
              <a:gd name="connsiteX477" fmla="*/ 4469552 w 12191999"/>
              <a:gd name="connsiteY477" fmla="*/ 2060316 h 6870212"/>
              <a:gd name="connsiteX478" fmla="*/ 7719011 w 12191999"/>
              <a:gd name="connsiteY478" fmla="*/ 2055429 h 6870212"/>
              <a:gd name="connsiteX479" fmla="*/ 7703114 w 12191999"/>
              <a:gd name="connsiteY479" fmla="*/ 2060576 h 6870212"/>
              <a:gd name="connsiteX480" fmla="*/ 7700596 w 12191999"/>
              <a:gd name="connsiteY480" fmla="*/ 2090521 h 6870212"/>
              <a:gd name="connsiteX481" fmla="*/ 7791254 w 12191999"/>
              <a:gd name="connsiteY481" fmla="*/ 2205725 h 6870212"/>
              <a:gd name="connsiteX482" fmla="*/ 7808253 w 12191999"/>
              <a:gd name="connsiteY482" fmla="*/ 2214459 h 6870212"/>
              <a:gd name="connsiteX483" fmla="*/ 7820844 w 12191999"/>
              <a:gd name="connsiteY483" fmla="*/ 2210300 h 6870212"/>
              <a:gd name="connsiteX484" fmla="*/ 7829658 w 12191999"/>
              <a:gd name="connsiteY484" fmla="*/ 2196576 h 6870212"/>
              <a:gd name="connsiteX485" fmla="*/ 7825881 w 12191999"/>
              <a:gd name="connsiteY485" fmla="*/ 2180355 h 6870212"/>
              <a:gd name="connsiteX486" fmla="*/ 7733963 w 12191999"/>
              <a:gd name="connsiteY486" fmla="*/ 2063071 h 6870212"/>
              <a:gd name="connsiteX487" fmla="*/ 7719011 w 12191999"/>
              <a:gd name="connsiteY487" fmla="*/ 2055429 h 6870212"/>
              <a:gd name="connsiteX488" fmla="*/ 4677864 w 12191999"/>
              <a:gd name="connsiteY488" fmla="*/ 1847479 h 6870212"/>
              <a:gd name="connsiteX489" fmla="*/ 4662280 w 12191999"/>
              <a:gd name="connsiteY489" fmla="*/ 1853042 h 6870212"/>
              <a:gd name="connsiteX490" fmla="*/ 4554623 w 12191999"/>
              <a:gd name="connsiteY490" fmla="*/ 1957017 h 6870212"/>
              <a:gd name="connsiteX491" fmla="*/ 4555882 w 12191999"/>
              <a:gd name="connsiteY491" fmla="*/ 1986961 h 6870212"/>
              <a:gd name="connsiteX492" fmla="*/ 4570364 w 12191999"/>
              <a:gd name="connsiteY492" fmla="*/ 1993200 h 6870212"/>
              <a:gd name="connsiteX493" fmla="*/ 4586102 w 12191999"/>
              <a:gd name="connsiteY493" fmla="*/ 1986129 h 6870212"/>
              <a:gd name="connsiteX494" fmla="*/ 4691241 w 12191999"/>
              <a:gd name="connsiteY494" fmla="*/ 1884650 h 6870212"/>
              <a:gd name="connsiteX495" fmla="*/ 4698166 w 12191999"/>
              <a:gd name="connsiteY495" fmla="*/ 1870093 h 6870212"/>
              <a:gd name="connsiteX496" fmla="*/ 4692499 w 12191999"/>
              <a:gd name="connsiteY496" fmla="*/ 1854705 h 6870212"/>
              <a:gd name="connsiteX497" fmla="*/ 4677864 w 12191999"/>
              <a:gd name="connsiteY497" fmla="*/ 1847479 h 6870212"/>
              <a:gd name="connsiteX498" fmla="*/ 7510229 w 12191999"/>
              <a:gd name="connsiteY498" fmla="*/ 1843476 h 6870212"/>
              <a:gd name="connsiteX499" fmla="*/ 7495355 w 12191999"/>
              <a:gd name="connsiteY499" fmla="*/ 1850546 h 6870212"/>
              <a:gd name="connsiteX500" fmla="*/ 7497244 w 12191999"/>
              <a:gd name="connsiteY500" fmla="*/ 1881323 h 6870212"/>
              <a:gd name="connsiteX501" fmla="*/ 7603012 w 12191999"/>
              <a:gd name="connsiteY501" fmla="*/ 1982387 h 6870212"/>
              <a:gd name="connsiteX502" fmla="*/ 7618122 w 12191999"/>
              <a:gd name="connsiteY502" fmla="*/ 1989041 h 6870212"/>
              <a:gd name="connsiteX503" fmla="*/ 7633231 w 12191999"/>
              <a:gd name="connsiteY503" fmla="*/ 1982802 h 6870212"/>
              <a:gd name="connsiteX504" fmla="*/ 7633861 w 12191999"/>
              <a:gd name="connsiteY504" fmla="*/ 1952442 h 6870212"/>
              <a:gd name="connsiteX505" fmla="*/ 7525575 w 12191999"/>
              <a:gd name="connsiteY505" fmla="*/ 1848883 h 6870212"/>
              <a:gd name="connsiteX506" fmla="*/ 7510229 w 12191999"/>
              <a:gd name="connsiteY506" fmla="*/ 1843476 h 6870212"/>
              <a:gd name="connsiteX507" fmla="*/ 4912850 w 12191999"/>
              <a:gd name="connsiteY507" fmla="*/ 1665886 h 6870212"/>
              <a:gd name="connsiteX508" fmla="*/ 4897112 w 12191999"/>
              <a:gd name="connsiteY508" fmla="*/ 1669213 h 6870212"/>
              <a:gd name="connsiteX509" fmla="*/ 4776235 w 12191999"/>
              <a:gd name="connsiteY509" fmla="*/ 1756968 h 6870212"/>
              <a:gd name="connsiteX510" fmla="*/ 4768049 w 12191999"/>
              <a:gd name="connsiteY510" fmla="*/ 1771525 h 6870212"/>
              <a:gd name="connsiteX511" fmla="*/ 4772456 w 12191999"/>
              <a:gd name="connsiteY511" fmla="*/ 1786913 h 6870212"/>
              <a:gd name="connsiteX512" fmla="*/ 4789453 w 12191999"/>
              <a:gd name="connsiteY512" fmla="*/ 1795231 h 6870212"/>
              <a:gd name="connsiteX513" fmla="*/ 4802676 w 12191999"/>
              <a:gd name="connsiteY513" fmla="*/ 1791072 h 6870212"/>
              <a:gd name="connsiteX514" fmla="*/ 4921034 w 12191999"/>
              <a:gd name="connsiteY514" fmla="*/ 1704565 h 6870212"/>
              <a:gd name="connsiteX515" fmla="*/ 4929847 w 12191999"/>
              <a:gd name="connsiteY515" fmla="*/ 1690840 h 6870212"/>
              <a:gd name="connsiteX516" fmla="*/ 4926700 w 12191999"/>
              <a:gd name="connsiteY516" fmla="*/ 1675036 h 6870212"/>
              <a:gd name="connsiteX517" fmla="*/ 4912850 w 12191999"/>
              <a:gd name="connsiteY517" fmla="*/ 1665886 h 6870212"/>
              <a:gd name="connsiteX518" fmla="*/ 7274375 w 12191999"/>
              <a:gd name="connsiteY518" fmla="*/ 1662143 h 6870212"/>
              <a:gd name="connsiteX519" fmla="*/ 7260525 w 12191999"/>
              <a:gd name="connsiteY519" fmla="*/ 1670877 h 6870212"/>
              <a:gd name="connsiteX520" fmla="*/ 7266191 w 12191999"/>
              <a:gd name="connsiteY520" fmla="*/ 1700822 h 6870212"/>
              <a:gd name="connsiteX521" fmla="*/ 7384551 w 12191999"/>
              <a:gd name="connsiteY521" fmla="*/ 1786913 h 6870212"/>
              <a:gd name="connsiteX522" fmla="*/ 7397771 w 12191999"/>
              <a:gd name="connsiteY522" fmla="*/ 1791072 h 6870212"/>
              <a:gd name="connsiteX523" fmla="*/ 7414770 w 12191999"/>
              <a:gd name="connsiteY523" fmla="*/ 1782754 h 6870212"/>
              <a:gd name="connsiteX524" fmla="*/ 7410992 w 12191999"/>
              <a:gd name="connsiteY524" fmla="*/ 1752809 h 6870212"/>
              <a:gd name="connsiteX525" fmla="*/ 7290114 w 12191999"/>
              <a:gd name="connsiteY525" fmla="*/ 1665470 h 6870212"/>
              <a:gd name="connsiteX526" fmla="*/ 7274375 w 12191999"/>
              <a:gd name="connsiteY526" fmla="*/ 1662143 h 6870212"/>
              <a:gd name="connsiteX527" fmla="*/ 6096446 w 12191999"/>
              <a:gd name="connsiteY527" fmla="*/ 1646339 h 6870212"/>
              <a:gd name="connsiteX528" fmla="*/ 4300905 w 12191999"/>
              <a:gd name="connsiteY528" fmla="*/ 3442199 h 6870212"/>
              <a:gd name="connsiteX529" fmla="*/ 6096446 w 12191999"/>
              <a:gd name="connsiteY529" fmla="*/ 5237644 h 6870212"/>
              <a:gd name="connsiteX530" fmla="*/ 7891986 w 12191999"/>
              <a:gd name="connsiteY530" fmla="*/ 3442199 h 6870212"/>
              <a:gd name="connsiteX531" fmla="*/ 6096446 w 12191999"/>
              <a:gd name="connsiteY531" fmla="*/ 1646339 h 6870212"/>
              <a:gd name="connsiteX532" fmla="*/ 5171603 w 12191999"/>
              <a:gd name="connsiteY532" fmla="*/ 1518293 h 6870212"/>
              <a:gd name="connsiteX533" fmla="*/ 5155234 w 12191999"/>
              <a:gd name="connsiteY533" fmla="*/ 1519073 h 6870212"/>
              <a:gd name="connsiteX534" fmla="*/ 5023654 w 12191999"/>
              <a:gd name="connsiteY534" fmla="*/ 1589360 h 6870212"/>
              <a:gd name="connsiteX535" fmla="*/ 5013580 w 12191999"/>
              <a:gd name="connsiteY535" fmla="*/ 1602669 h 6870212"/>
              <a:gd name="connsiteX536" fmla="*/ 5016101 w 12191999"/>
              <a:gd name="connsiteY536" fmla="*/ 1619305 h 6870212"/>
              <a:gd name="connsiteX537" fmla="*/ 5034356 w 12191999"/>
              <a:gd name="connsiteY537" fmla="*/ 1629702 h 6870212"/>
              <a:gd name="connsiteX538" fmla="*/ 5045060 w 12191999"/>
              <a:gd name="connsiteY538" fmla="*/ 1626791 h 6870212"/>
              <a:gd name="connsiteX539" fmla="*/ 5174123 w 12191999"/>
              <a:gd name="connsiteY539" fmla="*/ 1557752 h 6870212"/>
              <a:gd name="connsiteX540" fmla="*/ 5184196 w 12191999"/>
              <a:gd name="connsiteY540" fmla="*/ 1529054 h 6870212"/>
              <a:gd name="connsiteX541" fmla="*/ 5171603 w 12191999"/>
              <a:gd name="connsiteY541" fmla="*/ 1518293 h 6870212"/>
              <a:gd name="connsiteX542" fmla="*/ 7014992 w 12191999"/>
              <a:gd name="connsiteY542" fmla="*/ 1514914 h 6870212"/>
              <a:gd name="connsiteX543" fmla="*/ 7003030 w 12191999"/>
              <a:gd name="connsiteY543" fmla="*/ 1525727 h 6870212"/>
              <a:gd name="connsiteX544" fmla="*/ 7001771 w 12191999"/>
              <a:gd name="connsiteY544" fmla="*/ 1542779 h 6870212"/>
              <a:gd name="connsiteX545" fmla="*/ 7012473 w 12191999"/>
              <a:gd name="connsiteY545" fmla="*/ 1554841 h 6870212"/>
              <a:gd name="connsiteX546" fmla="*/ 7142165 w 12191999"/>
              <a:gd name="connsiteY546" fmla="*/ 1623880 h 6870212"/>
              <a:gd name="connsiteX547" fmla="*/ 7152868 w 12191999"/>
              <a:gd name="connsiteY547" fmla="*/ 1626791 h 6870212"/>
              <a:gd name="connsiteX548" fmla="*/ 7171125 w 12191999"/>
              <a:gd name="connsiteY548" fmla="*/ 1615562 h 6870212"/>
              <a:gd name="connsiteX549" fmla="*/ 7162942 w 12191999"/>
              <a:gd name="connsiteY549" fmla="*/ 1586449 h 6870212"/>
              <a:gd name="connsiteX550" fmla="*/ 7031361 w 12191999"/>
              <a:gd name="connsiteY550" fmla="*/ 1516162 h 6870212"/>
              <a:gd name="connsiteX551" fmla="*/ 7014992 w 12191999"/>
              <a:gd name="connsiteY551" fmla="*/ 1514914 h 6870212"/>
              <a:gd name="connsiteX552" fmla="*/ 5431618 w 12191999"/>
              <a:gd name="connsiteY552" fmla="*/ 1406780 h 6870212"/>
              <a:gd name="connsiteX553" fmla="*/ 5291853 w 12191999"/>
              <a:gd name="connsiteY553" fmla="*/ 1457936 h 6870212"/>
              <a:gd name="connsiteX554" fmla="*/ 5279891 w 12191999"/>
              <a:gd name="connsiteY554" fmla="*/ 1469581 h 6870212"/>
              <a:gd name="connsiteX555" fmla="*/ 5279891 w 12191999"/>
              <a:gd name="connsiteY555" fmla="*/ 1485801 h 6870212"/>
              <a:gd name="connsiteX556" fmla="*/ 5299410 w 12191999"/>
              <a:gd name="connsiteY556" fmla="*/ 1499525 h 6870212"/>
              <a:gd name="connsiteX557" fmla="*/ 5307593 w 12191999"/>
              <a:gd name="connsiteY557" fmla="*/ 1497862 h 6870212"/>
              <a:gd name="connsiteX558" fmla="*/ 5444838 w 12191999"/>
              <a:gd name="connsiteY558" fmla="*/ 1447538 h 6870212"/>
              <a:gd name="connsiteX559" fmla="*/ 5457431 w 12191999"/>
              <a:gd name="connsiteY559" fmla="*/ 1437141 h 6870212"/>
              <a:gd name="connsiteX560" fmla="*/ 5458690 w 12191999"/>
              <a:gd name="connsiteY560" fmla="*/ 1420504 h 6870212"/>
              <a:gd name="connsiteX561" fmla="*/ 5447987 w 12191999"/>
              <a:gd name="connsiteY561" fmla="*/ 1408027 h 6870212"/>
              <a:gd name="connsiteX562" fmla="*/ 5431618 w 12191999"/>
              <a:gd name="connsiteY562" fmla="*/ 1406780 h 6870212"/>
              <a:gd name="connsiteX563" fmla="*/ 6753719 w 12191999"/>
              <a:gd name="connsiteY563" fmla="*/ 1404700 h 6870212"/>
              <a:gd name="connsiteX564" fmla="*/ 6737979 w 12191999"/>
              <a:gd name="connsiteY564" fmla="*/ 1405948 h 6870212"/>
              <a:gd name="connsiteX565" fmla="*/ 6727278 w 12191999"/>
              <a:gd name="connsiteY565" fmla="*/ 1418425 h 6870212"/>
              <a:gd name="connsiteX566" fmla="*/ 6728537 w 12191999"/>
              <a:gd name="connsiteY566" fmla="*/ 1434645 h 6870212"/>
              <a:gd name="connsiteX567" fmla="*/ 6741128 w 12191999"/>
              <a:gd name="connsiteY567" fmla="*/ 1445459 h 6870212"/>
              <a:gd name="connsiteX568" fmla="*/ 6879004 w 12191999"/>
              <a:gd name="connsiteY568" fmla="*/ 1495366 h 6870212"/>
              <a:gd name="connsiteX569" fmla="*/ 6887188 w 12191999"/>
              <a:gd name="connsiteY569" fmla="*/ 1496614 h 6870212"/>
              <a:gd name="connsiteX570" fmla="*/ 6906706 w 12191999"/>
              <a:gd name="connsiteY570" fmla="*/ 1483306 h 6870212"/>
              <a:gd name="connsiteX571" fmla="*/ 6906706 w 12191999"/>
              <a:gd name="connsiteY571" fmla="*/ 1467085 h 6870212"/>
              <a:gd name="connsiteX572" fmla="*/ 6894744 w 12191999"/>
              <a:gd name="connsiteY572" fmla="*/ 1455440 h 6870212"/>
              <a:gd name="connsiteX573" fmla="*/ 6753719 w 12191999"/>
              <a:gd name="connsiteY573" fmla="*/ 1404700 h 6870212"/>
              <a:gd name="connsiteX574" fmla="*/ 5721221 w 12191999"/>
              <a:gd name="connsiteY574" fmla="*/ 1334413 h 6870212"/>
              <a:gd name="connsiteX575" fmla="*/ 5575159 w 12191999"/>
              <a:gd name="connsiteY575" fmla="*/ 1365189 h 6870212"/>
              <a:gd name="connsiteX576" fmla="*/ 5560051 w 12191999"/>
              <a:gd name="connsiteY576" fmla="*/ 1391807 h 6870212"/>
              <a:gd name="connsiteX577" fmla="*/ 5580826 w 12191999"/>
              <a:gd name="connsiteY577" fmla="*/ 1408027 h 6870212"/>
              <a:gd name="connsiteX578" fmla="*/ 5585863 w 12191999"/>
              <a:gd name="connsiteY578" fmla="*/ 1407195 h 6870212"/>
              <a:gd name="connsiteX579" fmla="*/ 5728776 w 12191999"/>
              <a:gd name="connsiteY579" fmla="*/ 1376419 h 6870212"/>
              <a:gd name="connsiteX580" fmla="*/ 5746404 w 12191999"/>
              <a:gd name="connsiteY580" fmla="*/ 1351465 h 6870212"/>
              <a:gd name="connsiteX581" fmla="*/ 5721221 w 12191999"/>
              <a:gd name="connsiteY581" fmla="*/ 1334413 h 6870212"/>
              <a:gd name="connsiteX582" fmla="*/ 6464115 w 12191999"/>
              <a:gd name="connsiteY582" fmla="*/ 1333165 h 6870212"/>
              <a:gd name="connsiteX583" fmla="*/ 6448377 w 12191999"/>
              <a:gd name="connsiteY583" fmla="*/ 1336492 h 6870212"/>
              <a:gd name="connsiteX584" fmla="*/ 6439562 w 12191999"/>
              <a:gd name="connsiteY584" fmla="*/ 1350633 h 6870212"/>
              <a:gd name="connsiteX585" fmla="*/ 6443340 w 12191999"/>
              <a:gd name="connsiteY585" fmla="*/ 1366853 h 6870212"/>
              <a:gd name="connsiteX586" fmla="*/ 6457190 w 12191999"/>
              <a:gd name="connsiteY586" fmla="*/ 1375171 h 6870212"/>
              <a:gd name="connsiteX587" fmla="*/ 6600733 w 12191999"/>
              <a:gd name="connsiteY587" fmla="*/ 1405532 h 6870212"/>
              <a:gd name="connsiteX588" fmla="*/ 6605140 w 12191999"/>
              <a:gd name="connsiteY588" fmla="*/ 1405948 h 6870212"/>
              <a:gd name="connsiteX589" fmla="*/ 6625917 w 12191999"/>
              <a:gd name="connsiteY589" fmla="*/ 1389728 h 6870212"/>
              <a:gd name="connsiteX590" fmla="*/ 6610177 w 12191999"/>
              <a:gd name="connsiteY590" fmla="*/ 1363942 h 6870212"/>
              <a:gd name="connsiteX591" fmla="*/ 6464115 w 12191999"/>
              <a:gd name="connsiteY591" fmla="*/ 1333165 h 6870212"/>
              <a:gd name="connsiteX592" fmla="*/ 6017750 w 12191999"/>
              <a:gd name="connsiteY592" fmla="*/ 1303220 h 6870212"/>
              <a:gd name="connsiteX593" fmla="*/ 5869171 w 12191999"/>
              <a:gd name="connsiteY593" fmla="*/ 1313618 h 6870212"/>
              <a:gd name="connsiteX594" fmla="*/ 5849655 w 12191999"/>
              <a:gd name="connsiteY594" fmla="*/ 1336908 h 6870212"/>
              <a:gd name="connsiteX595" fmla="*/ 5871061 w 12191999"/>
              <a:gd name="connsiteY595" fmla="*/ 1356040 h 6870212"/>
              <a:gd name="connsiteX596" fmla="*/ 5872947 w 12191999"/>
              <a:gd name="connsiteY596" fmla="*/ 1356040 h 6870212"/>
              <a:gd name="connsiteX597" fmla="*/ 6019009 w 12191999"/>
              <a:gd name="connsiteY597" fmla="*/ 1346058 h 6870212"/>
              <a:gd name="connsiteX598" fmla="*/ 6039784 w 12191999"/>
              <a:gd name="connsiteY598" fmla="*/ 1324015 h 6870212"/>
              <a:gd name="connsiteX599" fmla="*/ 6017750 w 12191999"/>
              <a:gd name="connsiteY599" fmla="*/ 1303220 h 6870212"/>
              <a:gd name="connsiteX600" fmla="*/ 6167588 w 12191999"/>
              <a:gd name="connsiteY600" fmla="*/ 1302804 h 6870212"/>
              <a:gd name="connsiteX601" fmla="*/ 6151848 w 12191999"/>
              <a:gd name="connsiteY601" fmla="*/ 1308211 h 6870212"/>
              <a:gd name="connsiteX602" fmla="*/ 6144923 w 12191999"/>
              <a:gd name="connsiteY602" fmla="*/ 1323600 h 6870212"/>
              <a:gd name="connsiteX603" fmla="*/ 6150589 w 12191999"/>
              <a:gd name="connsiteY603" fmla="*/ 1338988 h 6870212"/>
              <a:gd name="connsiteX604" fmla="*/ 6165698 w 12191999"/>
              <a:gd name="connsiteY604" fmla="*/ 1345642 h 6870212"/>
              <a:gd name="connsiteX605" fmla="*/ 6312389 w 12191999"/>
              <a:gd name="connsiteY605" fmla="*/ 1355624 h 6870212"/>
              <a:gd name="connsiteX606" fmla="*/ 6314277 w 12191999"/>
              <a:gd name="connsiteY606" fmla="*/ 1355624 h 6870212"/>
              <a:gd name="connsiteX607" fmla="*/ 6335683 w 12191999"/>
              <a:gd name="connsiteY607" fmla="*/ 1336492 h 6870212"/>
              <a:gd name="connsiteX608" fmla="*/ 6316167 w 12191999"/>
              <a:gd name="connsiteY608" fmla="*/ 1312786 h 6870212"/>
              <a:gd name="connsiteX609" fmla="*/ 6167588 w 12191999"/>
              <a:gd name="connsiteY609" fmla="*/ 1302804 h 6870212"/>
              <a:gd name="connsiteX610" fmla="*/ 6095186 w 12191999"/>
              <a:gd name="connsiteY610" fmla="*/ 710146 h 6870212"/>
              <a:gd name="connsiteX611" fmla="*/ 6073783 w 12191999"/>
              <a:gd name="connsiteY611" fmla="*/ 731356 h 6870212"/>
              <a:gd name="connsiteX612" fmla="*/ 6073783 w 12191999"/>
              <a:gd name="connsiteY612" fmla="*/ 878170 h 6870212"/>
              <a:gd name="connsiteX613" fmla="*/ 6095186 w 12191999"/>
              <a:gd name="connsiteY613" fmla="*/ 899380 h 6870212"/>
              <a:gd name="connsiteX614" fmla="*/ 6116592 w 12191999"/>
              <a:gd name="connsiteY614" fmla="*/ 878170 h 6870212"/>
              <a:gd name="connsiteX615" fmla="*/ 6116592 w 12191999"/>
              <a:gd name="connsiteY615" fmla="*/ 731356 h 6870212"/>
              <a:gd name="connsiteX616" fmla="*/ 6095186 w 12191999"/>
              <a:gd name="connsiteY616" fmla="*/ 710146 h 6870212"/>
              <a:gd name="connsiteX617" fmla="*/ 6095186 w 12191999"/>
              <a:gd name="connsiteY617" fmla="*/ 416104 h 6870212"/>
              <a:gd name="connsiteX618" fmla="*/ 6073783 w 12191999"/>
              <a:gd name="connsiteY618" fmla="*/ 437730 h 6870212"/>
              <a:gd name="connsiteX619" fmla="*/ 6073783 w 12191999"/>
              <a:gd name="connsiteY619" fmla="*/ 584128 h 6870212"/>
              <a:gd name="connsiteX620" fmla="*/ 6095186 w 12191999"/>
              <a:gd name="connsiteY620" fmla="*/ 605754 h 6870212"/>
              <a:gd name="connsiteX621" fmla="*/ 6116592 w 12191999"/>
              <a:gd name="connsiteY621" fmla="*/ 584128 h 6870212"/>
              <a:gd name="connsiteX622" fmla="*/ 6116592 w 12191999"/>
              <a:gd name="connsiteY622" fmla="*/ 437730 h 6870212"/>
              <a:gd name="connsiteX623" fmla="*/ 6095186 w 12191999"/>
              <a:gd name="connsiteY623" fmla="*/ 416104 h 6870212"/>
              <a:gd name="connsiteX624" fmla="*/ 6095186 w 12191999"/>
              <a:gd name="connsiteY624" fmla="*/ 122477 h 6870212"/>
              <a:gd name="connsiteX625" fmla="*/ 6073783 w 12191999"/>
              <a:gd name="connsiteY625" fmla="*/ 143688 h 6870212"/>
              <a:gd name="connsiteX626" fmla="*/ 6073783 w 12191999"/>
              <a:gd name="connsiteY626" fmla="*/ 290501 h 6870212"/>
              <a:gd name="connsiteX627" fmla="*/ 6095186 w 12191999"/>
              <a:gd name="connsiteY627" fmla="*/ 311712 h 6870212"/>
              <a:gd name="connsiteX628" fmla="*/ 6116592 w 12191999"/>
              <a:gd name="connsiteY628" fmla="*/ 290501 h 6870212"/>
              <a:gd name="connsiteX629" fmla="*/ 6116592 w 12191999"/>
              <a:gd name="connsiteY629" fmla="*/ 143688 h 6870212"/>
              <a:gd name="connsiteX630" fmla="*/ 6095186 w 12191999"/>
              <a:gd name="connsiteY630" fmla="*/ 122477 h 6870212"/>
              <a:gd name="connsiteX631" fmla="*/ 5773474 w 12191999"/>
              <a:gd name="connsiteY631" fmla="*/ 0 h 6870212"/>
              <a:gd name="connsiteX632" fmla="*/ 6075218 w 12191999"/>
              <a:gd name="connsiteY632" fmla="*/ 0 h 6870212"/>
              <a:gd name="connsiteX633" fmla="*/ 6079999 w 12191999"/>
              <a:gd name="connsiteY633" fmla="*/ 11796 h 6870212"/>
              <a:gd name="connsiteX634" fmla="*/ 6095186 w 12191999"/>
              <a:gd name="connsiteY634" fmla="*/ 18086 h 6870212"/>
              <a:gd name="connsiteX635" fmla="*/ 6110374 w 12191999"/>
              <a:gd name="connsiteY635" fmla="*/ 11796 h 6870212"/>
              <a:gd name="connsiteX636" fmla="*/ 6115156 w 12191999"/>
              <a:gd name="connsiteY636" fmla="*/ 0 h 6870212"/>
              <a:gd name="connsiteX637" fmla="*/ 6420046 w 12191999"/>
              <a:gd name="connsiteY637" fmla="*/ 0 h 6870212"/>
              <a:gd name="connsiteX638" fmla="*/ 6420046 w 12191999"/>
              <a:gd name="connsiteY638" fmla="*/ 1020823 h 6870212"/>
              <a:gd name="connsiteX639" fmla="*/ 6465376 w 12191999"/>
              <a:gd name="connsiteY639" fmla="*/ 1027894 h 6870212"/>
              <a:gd name="connsiteX640" fmla="*/ 7822733 w 12191999"/>
              <a:gd name="connsiteY640" fmla="*/ 1716210 h 6870212"/>
              <a:gd name="connsiteX641" fmla="*/ 8510856 w 12191999"/>
              <a:gd name="connsiteY641" fmla="*/ 3072879 h 6870212"/>
              <a:gd name="connsiteX642" fmla="*/ 8517781 w 12191999"/>
              <a:gd name="connsiteY642" fmla="*/ 3118628 h 6870212"/>
              <a:gd name="connsiteX643" fmla="*/ 12191999 w 12191999"/>
              <a:gd name="connsiteY643" fmla="*/ 3118628 h 6870212"/>
              <a:gd name="connsiteX644" fmla="*/ 12191999 w 12191999"/>
              <a:gd name="connsiteY644" fmla="*/ 3420572 h 6870212"/>
              <a:gd name="connsiteX645" fmla="*/ 12168043 w 12191999"/>
              <a:gd name="connsiteY645" fmla="*/ 3420572 h 6870212"/>
              <a:gd name="connsiteX646" fmla="*/ 12146637 w 12191999"/>
              <a:gd name="connsiteY646" fmla="*/ 3442199 h 6870212"/>
              <a:gd name="connsiteX647" fmla="*/ 12168043 w 12191999"/>
              <a:gd name="connsiteY647" fmla="*/ 3463410 h 6870212"/>
              <a:gd name="connsiteX648" fmla="*/ 12191999 w 12191999"/>
              <a:gd name="connsiteY648" fmla="*/ 3463410 h 6870212"/>
              <a:gd name="connsiteX649" fmla="*/ 12191999 w 12191999"/>
              <a:gd name="connsiteY649" fmla="*/ 3765770 h 6870212"/>
              <a:gd name="connsiteX650" fmla="*/ 8517781 w 12191999"/>
              <a:gd name="connsiteY650" fmla="*/ 3765770 h 6870212"/>
              <a:gd name="connsiteX651" fmla="*/ 8510856 w 12191999"/>
              <a:gd name="connsiteY651" fmla="*/ 3811519 h 6870212"/>
              <a:gd name="connsiteX652" fmla="*/ 7822733 w 12191999"/>
              <a:gd name="connsiteY652" fmla="*/ 5168188 h 6870212"/>
              <a:gd name="connsiteX653" fmla="*/ 6465376 w 12191999"/>
              <a:gd name="connsiteY653" fmla="*/ 5856505 h 6870212"/>
              <a:gd name="connsiteX654" fmla="*/ 6420046 w 12191999"/>
              <a:gd name="connsiteY654" fmla="*/ 5863575 h 6870212"/>
              <a:gd name="connsiteX655" fmla="*/ 6420046 w 12191999"/>
              <a:gd name="connsiteY655" fmla="*/ 6870212 h 6870212"/>
              <a:gd name="connsiteX656" fmla="*/ 6116592 w 12191999"/>
              <a:gd name="connsiteY656" fmla="*/ 6870212 h 6870212"/>
              <a:gd name="connsiteX657" fmla="*/ 6116592 w 12191999"/>
              <a:gd name="connsiteY657" fmla="*/ 6781469 h 6870212"/>
              <a:gd name="connsiteX658" fmla="*/ 6095186 w 12191999"/>
              <a:gd name="connsiteY658" fmla="*/ 6760258 h 6870212"/>
              <a:gd name="connsiteX659" fmla="*/ 6073783 w 12191999"/>
              <a:gd name="connsiteY659" fmla="*/ 6781469 h 6870212"/>
              <a:gd name="connsiteX660" fmla="*/ 6073783 w 12191999"/>
              <a:gd name="connsiteY660" fmla="*/ 6870212 h 6870212"/>
              <a:gd name="connsiteX661" fmla="*/ 5772845 w 12191999"/>
              <a:gd name="connsiteY661" fmla="*/ 6870212 h 6870212"/>
              <a:gd name="connsiteX662" fmla="*/ 5772845 w 12191999"/>
              <a:gd name="connsiteY662" fmla="*/ 5863575 h 6870212"/>
              <a:gd name="connsiteX663" fmla="*/ 5727519 w 12191999"/>
              <a:gd name="connsiteY663" fmla="*/ 5856505 h 6870212"/>
              <a:gd name="connsiteX664" fmla="*/ 4370159 w 12191999"/>
              <a:gd name="connsiteY664" fmla="*/ 5168188 h 6870212"/>
              <a:gd name="connsiteX665" fmla="*/ 3682034 w 12191999"/>
              <a:gd name="connsiteY665" fmla="*/ 3811519 h 6870212"/>
              <a:gd name="connsiteX666" fmla="*/ 3675109 w 12191999"/>
              <a:gd name="connsiteY666" fmla="*/ 3765770 h 6870212"/>
              <a:gd name="connsiteX667" fmla="*/ 3667615 w 12191999"/>
              <a:gd name="connsiteY667" fmla="*/ 3765770 h 6870212"/>
              <a:gd name="connsiteX668" fmla="*/ 3667615 w 12191999"/>
              <a:gd name="connsiteY668" fmla="*/ 3765769 h 6870212"/>
              <a:gd name="connsiteX669" fmla="*/ 0 w 12191999"/>
              <a:gd name="connsiteY669" fmla="*/ 3765769 h 6870212"/>
              <a:gd name="connsiteX670" fmla="*/ 0 w 12191999"/>
              <a:gd name="connsiteY670" fmla="*/ 3463825 h 6870212"/>
              <a:gd name="connsiteX671" fmla="*/ 50985 w 12191999"/>
              <a:gd name="connsiteY671" fmla="*/ 3463825 h 6870212"/>
              <a:gd name="connsiteX672" fmla="*/ 72391 w 12191999"/>
              <a:gd name="connsiteY672" fmla="*/ 3442198 h 6870212"/>
              <a:gd name="connsiteX673" fmla="*/ 50985 w 12191999"/>
              <a:gd name="connsiteY673" fmla="*/ 3420987 h 6870212"/>
              <a:gd name="connsiteX674" fmla="*/ 0 w 12191999"/>
              <a:gd name="connsiteY674" fmla="*/ 3420987 h 6870212"/>
              <a:gd name="connsiteX675" fmla="*/ 0 w 12191999"/>
              <a:gd name="connsiteY675" fmla="*/ 3118627 h 6870212"/>
              <a:gd name="connsiteX676" fmla="*/ 3675109 w 12191999"/>
              <a:gd name="connsiteY676" fmla="*/ 3118627 h 6870212"/>
              <a:gd name="connsiteX677" fmla="*/ 3682034 w 12191999"/>
              <a:gd name="connsiteY677" fmla="*/ 3072879 h 6870212"/>
              <a:gd name="connsiteX678" fmla="*/ 4370790 w 12191999"/>
              <a:gd name="connsiteY678" fmla="*/ 1716210 h 6870212"/>
              <a:gd name="connsiteX679" fmla="*/ 5727519 w 12191999"/>
              <a:gd name="connsiteY679" fmla="*/ 1027894 h 6870212"/>
              <a:gd name="connsiteX680" fmla="*/ 5773474 w 12191999"/>
              <a:gd name="connsiteY680" fmla="*/ 1020823 h 6870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</a:cxnLst>
            <a:rect l="l" t="t" r="r" b="b"/>
            <a:pathLst>
              <a:path w="12191999" h="6870212">
                <a:moveTo>
                  <a:pt x="6095186" y="6466216"/>
                </a:moveTo>
                <a:cubicBezTo>
                  <a:pt x="6083224" y="6466216"/>
                  <a:pt x="6073783" y="6475781"/>
                  <a:pt x="6073783" y="6487842"/>
                </a:cubicBezTo>
                <a:lnTo>
                  <a:pt x="6073783" y="6634655"/>
                </a:lnTo>
                <a:cubicBezTo>
                  <a:pt x="6073783" y="6646301"/>
                  <a:pt x="6083224" y="6655866"/>
                  <a:pt x="6095186" y="6655866"/>
                </a:cubicBezTo>
                <a:cubicBezTo>
                  <a:pt x="6107148" y="6655866"/>
                  <a:pt x="6116592" y="6646301"/>
                  <a:pt x="6116592" y="6634655"/>
                </a:cubicBezTo>
                <a:lnTo>
                  <a:pt x="6116592" y="6487842"/>
                </a:lnTo>
                <a:cubicBezTo>
                  <a:pt x="6116592" y="6475781"/>
                  <a:pt x="6107148" y="6466216"/>
                  <a:pt x="6095186" y="6466216"/>
                </a:cubicBezTo>
                <a:close/>
                <a:moveTo>
                  <a:pt x="6095186" y="6172589"/>
                </a:moveTo>
                <a:cubicBezTo>
                  <a:pt x="6083224" y="6172589"/>
                  <a:pt x="6073783" y="6182155"/>
                  <a:pt x="6073783" y="6193800"/>
                </a:cubicBezTo>
                <a:lnTo>
                  <a:pt x="6073783" y="6340613"/>
                </a:lnTo>
                <a:cubicBezTo>
                  <a:pt x="6073783" y="6352675"/>
                  <a:pt x="6083224" y="6362240"/>
                  <a:pt x="6095186" y="6362240"/>
                </a:cubicBezTo>
                <a:cubicBezTo>
                  <a:pt x="6107148" y="6362240"/>
                  <a:pt x="6116592" y="6352675"/>
                  <a:pt x="6116592" y="6340613"/>
                </a:cubicBezTo>
                <a:lnTo>
                  <a:pt x="6116592" y="6193800"/>
                </a:lnTo>
                <a:cubicBezTo>
                  <a:pt x="6116592" y="6182155"/>
                  <a:pt x="6107148" y="6172589"/>
                  <a:pt x="6095186" y="6172589"/>
                </a:cubicBezTo>
                <a:close/>
                <a:moveTo>
                  <a:pt x="6095186" y="5878547"/>
                </a:moveTo>
                <a:cubicBezTo>
                  <a:pt x="6083224" y="5878547"/>
                  <a:pt x="6073783" y="5888113"/>
                  <a:pt x="6073783" y="5900174"/>
                </a:cubicBezTo>
                <a:lnTo>
                  <a:pt x="6073783" y="6046987"/>
                </a:lnTo>
                <a:cubicBezTo>
                  <a:pt x="6073783" y="6058633"/>
                  <a:pt x="6083224" y="6068198"/>
                  <a:pt x="6095186" y="6068198"/>
                </a:cubicBezTo>
                <a:cubicBezTo>
                  <a:pt x="6107148" y="6068198"/>
                  <a:pt x="6116592" y="6058633"/>
                  <a:pt x="6116592" y="6046987"/>
                </a:cubicBezTo>
                <a:lnTo>
                  <a:pt x="6116592" y="5900174"/>
                </a:lnTo>
                <a:cubicBezTo>
                  <a:pt x="6116592" y="5888113"/>
                  <a:pt x="6107148" y="5878547"/>
                  <a:pt x="6095186" y="5878547"/>
                </a:cubicBezTo>
                <a:close/>
                <a:moveTo>
                  <a:pt x="6022785" y="5538340"/>
                </a:moveTo>
                <a:cubicBezTo>
                  <a:pt x="6010825" y="5539588"/>
                  <a:pt x="6002010" y="5547906"/>
                  <a:pt x="6002010" y="5559135"/>
                </a:cubicBezTo>
                <a:cubicBezTo>
                  <a:pt x="6001383" y="5570781"/>
                  <a:pt x="6010825" y="5580762"/>
                  <a:pt x="6022785" y="5581178"/>
                </a:cubicBezTo>
                <a:cubicBezTo>
                  <a:pt x="6047338" y="5582010"/>
                  <a:pt x="6071894" y="5582426"/>
                  <a:pt x="6096446" y="5582426"/>
                </a:cubicBezTo>
                <a:cubicBezTo>
                  <a:pt x="6121629" y="5582426"/>
                  <a:pt x="6147440" y="5582010"/>
                  <a:pt x="6172623" y="5581178"/>
                </a:cubicBezTo>
                <a:cubicBezTo>
                  <a:pt x="6183956" y="5580762"/>
                  <a:pt x="6193400" y="5570781"/>
                  <a:pt x="6192771" y="5559135"/>
                </a:cubicBezTo>
                <a:cubicBezTo>
                  <a:pt x="6192771" y="5547906"/>
                  <a:pt x="6183956" y="5539588"/>
                  <a:pt x="6170735" y="5538340"/>
                </a:cubicBezTo>
                <a:cubicBezTo>
                  <a:pt x="6122258" y="5539588"/>
                  <a:pt x="6073154" y="5539588"/>
                  <a:pt x="6022785" y="5538340"/>
                </a:cubicBezTo>
                <a:close/>
                <a:moveTo>
                  <a:pt x="5733185" y="5508396"/>
                </a:moveTo>
                <a:cubicBezTo>
                  <a:pt x="5728148" y="5507564"/>
                  <a:pt x="5722482" y="5508811"/>
                  <a:pt x="5717443" y="5512139"/>
                </a:cubicBezTo>
                <a:cubicBezTo>
                  <a:pt x="5713035" y="5515466"/>
                  <a:pt x="5709887" y="5520457"/>
                  <a:pt x="5708630" y="5525863"/>
                </a:cubicBezTo>
                <a:cubicBezTo>
                  <a:pt x="5707999" y="5531686"/>
                  <a:pt x="5709258" y="5537093"/>
                  <a:pt x="5712409" y="5542083"/>
                </a:cubicBezTo>
                <a:cubicBezTo>
                  <a:pt x="5715555" y="5546658"/>
                  <a:pt x="5720592" y="5549570"/>
                  <a:pt x="5726258" y="5550817"/>
                </a:cubicBezTo>
                <a:cubicBezTo>
                  <a:pt x="5774733" y="5559135"/>
                  <a:pt x="5824471" y="5566206"/>
                  <a:pt x="5874206" y="5571197"/>
                </a:cubicBezTo>
                <a:cubicBezTo>
                  <a:pt x="5874836" y="5571197"/>
                  <a:pt x="5876096" y="5571197"/>
                  <a:pt x="5876096" y="5571197"/>
                </a:cubicBezTo>
                <a:cubicBezTo>
                  <a:pt x="5887429" y="5571197"/>
                  <a:pt x="5896241" y="5562879"/>
                  <a:pt x="5897501" y="5552065"/>
                </a:cubicBezTo>
                <a:cubicBezTo>
                  <a:pt x="5898761" y="5540420"/>
                  <a:pt x="5889946" y="5530022"/>
                  <a:pt x="5877984" y="5528775"/>
                </a:cubicBezTo>
                <a:cubicBezTo>
                  <a:pt x="5830139" y="5523368"/>
                  <a:pt x="5781031" y="5516714"/>
                  <a:pt x="5733185" y="5508396"/>
                </a:cubicBezTo>
                <a:close/>
                <a:moveTo>
                  <a:pt x="6461598" y="5507980"/>
                </a:moveTo>
                <a:cubicBezTo>
                  <a:pt x="6414380" y="5516298"/>
                  <a:pt x="6365272" y="5522952"/>
                  <a:pt x="6316795" y="5527943"/>
                </a:cubicBezTo>
                <a:cubicBezTo>
                  <a:pt x="6304835" y="5529191"/>
                  <a:pt x="6296649" y="5539588"/>
                  <a:pt x="6297908" y="5551649"/>
                </a:cubicBezTo>
                <a:cubicBezTo>
                  <a:pt x="6299167" y="5562463"/>
                  <a:pt x="6307981" y="5570781"/>
                  <a:pt x="6319314" y="5570781"/>
                </a:cubicBezTo>
                <a:lnTo>
                  <a:pt x="6321202" y="5570781"/>
                </a:lnTo>
                <a:cubicBezTo>
                  <a:pt x="6371569" y="5565374"/>
                  <a:pt x="6421304" y="5558720"/>
                  <a:pt x="6469152" y="5549986"/>
                </a:cubicBezTo>
                <a:cubicBezTo>
                  <a:pt x="6481114" y="5547906"/>
                  <a:pt x="6488670" y="5537093"/>
                  <a:pt x="6486780" y="5525032"/>
                </a:cubicBezTo>
                <a:cubicBezTo>
                  <a:pt x="6484263" y="5513386"/>
                  <a:pt x="6473559" y="5505900"/>
                  <a:pt x="6461598" y="5507980"/>
                </a:cubicBezTo>
                <a:close/>
                <a:moveTo>
                  <a:pt x="5449875" y="5438108"/>
                </a:moveTo>
                <a:cubicBezTo>
                  <a:pt x="5444209" y="5436029"/>
                  <a:pt x="5438545" y="5436861"/>
                  <a:pt x="5433507" y="5439356"/>
                </a:cubicBezTo>
                <a:cubicBezTo>
                  <a:pt x="5427841" y="5441851"/>
                  <a:pt x="5424692" y="5446426"/>
                  <a:pt x="5422804" y="5451833"/>
                </a:cubicBezTo>
                <a:cubicBezTo>
                  <a:pt x="5420914" y="5457240"/>
                  <a:pt x="5421544" y="5463062"/>
                  <a:pt x="5424065" y="5468053"/>
                </a:cubicBezTo>
                <a:cubicBezTo>
                  <a:pt x="5426580" y="5473460"/>
                  <a:pt x="5430988" y="5477203"/>
                  <a:pt x="5436654" y="5478867"/>
                </a:cubicBezTo>
                <a:cubicBezTo>
                  <a:pt x="5483241" y="5493839"/>
                  <a:pt x="5531720" y="5507564"/>
                  <a:pt x="5580197" y="5519625"/>
                </a:cubicBezTo>
                <a:cubicBezTo>
                  <a:pt x="5580826" y="5520041"/>
                  <a:pt x="5583975" y="5520457"/>
                  <a:pt x="5585233" y="5520457"/>
                </a:cubicBezTo>
                <a:cubicBezTo>
                  <a:pt x="5594676" y="5520457"/>
                  <a:pt x="5603493" y="5513386"/>
                  <a:pt x="5606008" y="5503821"/>
                </a:cubicBezTo>
                <a:cubicBezTo>
                  <a:pt x="5607267" y="5498414"/>
                  <a:pt x="5606640" y="5492591"/>
                  <a:pt x="5603493" y="5487600"/>
                </a:cubicBezTo>
                <a:cubicBezTo>
                  <a:pt x="5600972" y="5483026"/>
                  <a:pt x="5595935" y="5479282"/>
                  <a:pt x="5590270" y="5478035"/>
                </a:cubicBezTo>
                <a:cubicBezTo>
                  <a:pt x="5543054" y="5466390"/>
                  <a:pt x="5495836" y="5453081"/>
                  <a:pt x="5449875" y="5438108"/>
                </a:cubicBezTo>
                <a:close/>
                <a:moveTo>
                  <a:pt x="6745534" y="5437276"/>
                </a:moveTo>
                <a:cubicBezTo>
                  <a:pt x="6699576" y="5452249"/>
                  <a:pt x="6651729" y="5465558"/>
                  <a:pt x="6605140" y="5477619"/>
                </a:cubicBezTo>
                <a:cubicBezTo>
                  <a:pt x="6593807" y="5480114"/>
                  <a:pt x="6586253" y="5491759"/>
                  <a:pt x="6589400" y="5503405"/>
                </a:cubicBezTo>
                <a:cubicBezTo>
                  <a:pt x="6591290" y="5512970"/>
                  <a:pt x="6600103" y="5519625"/>
                  <a:pt x="6610177" y="5519625"/>
                </a:cubicBezTo>
                <a:cubicBezTo>
                  <a:pt x="6610806" y="5519625"/>
                  <a:pt x="6614583" y="5519209"/>
                  <a:pt x="6615214" y="5519209"/>
                </a:cubicBezTo>
                <a:cubicBezTo>
                  <a:pt x="6663690" y="5506732"/>
                  <a:pt x="6711538" y="5493007"/>
                  <a:pt x="6758756" y="5477619"/>
                </a:cubicBezTo>
                <a:cubicBezTo>
                  <a:pt x="6764422" y="5475955"/>
                  <a:pt x="6768830" y="5472212"/>
                  <a:pt x="6771347" y="5467221"/>
                </a:cubicBezTo>
                <a:cubicBezTo>
                  <a:pt x="6773865" y="5462230"/>
                  <a:pt x="6774496" y="5456408"/>
                  <a:pt x="6772606" y="5451001"/>
                </a:cubicBezTo>
                <a:cubicBezTo>
                  <a:pt x="6768830" y="5439772"/>
                  <a:pt x="6756868" y="5433533"/>
                  <a:pt x="6745534" y="5437276"/>
                </a:cubicBezTo>
                <a:close/>
                <a:moveTo>
                  <a:pt x="5162161" y="5327479"/>
                </a:moveTo>
                <a:cubicBezTo>
                  <a:pt x="5156493" y="5329558"/>
                  <a:pt x="5152089" y="5333301"/>
                  <a:pt x="5149570" y="5338292"/>
                </a:cubicBezTo>
                <a:cubicBezTo>
                  <a:pt x="5147052" y="5343283"/>
                  <a:pt x="5146421" y="5349105"/>
                  <a:pt x="5148940" y="5354512"/>
                </a:cubicBezTo>
                <a:cubicBezTo>
                  <a:pt x="5150830" y="5359919"/>
                  <a:pt x="5154609" y="5364078"/>
                  <a:pt x="5159641" y="5366989"/>
                </a:cubicBezTo>
                <a:cubicBezTo>
                  <a:pt x="5204342" y="5388616"/>
                  <a:pt x="5250301" y="5408995"/>
                  <a:pt x="5296259" y="5427711"/>
                </a:cubicBezTo>
                <a:cubicBezTo>
                  <a:pt x="5298780" y="5428543"/>
                  <a:pt x="5301296" y="5428958"/>
                  <a:pt x="5303815" y="5428958"/>
                </a:cubicBezTo>
                <a:cubicBezTo>
                  <a:pt x="5312628" y="5428958"/>
                  <a:pt x="5320812" y="5423968"/>
                  <a:pt x="5323961" y="5415650"/>
                </a:cubicBezTo>
                <a:cubicBezTo>
                  <a:pt x="5327739" y="5404836"/>
                  <a:pt x="5322702" y="5391943"/>
                  <a:pt x="5311999" y="5387784"/>
                </a:cubicBezTo>
                <a:cubicBezTo>
                  <a:pt x="5266671" y="5369485"/>
                  <a:pt x="5221970" y="5349937"/>
                  <a:pt x="5178528" y="5328310"/>
                </a:cubicBezTo>
                <a:cubicBezTo>
                  <a:pt x="5173494" y="5325815"/>
                  <a:pt x="5167196" y="5325399"/>
                  <a:pt x="5162161" y="5327479"/>
                </a:cubicBezTo>
                <a:close/>
                <a:moveTo>
                  <a:pt x="7033249" y="5326543"/>
                </a:moveTo>
                <a:cubicBezTo>
                  <a:pt x="7028056" y="5324775"/>
                  <a:pt x="7022231" y="5324983"/>
                  <a:pt x="7016880" y="5327479"/>
                </a:cubicBezTo>
                <a:cubicBezTo>
                  <a:pt x="6973440" y="5348690"/>
                  <a:pt x="6928740" y="5368653"/>
                  <a:pt x="6883411" y="5386952"/>
                </a:cubicBezTo>
                <a:cubicBezTo>
                  <a:pt x="6877745" y="5389032"/>
                  <a:pt x="6873967" y="5393191"/>
                  <a:pt x="6871450" y="5398598"/>
                </a:cubicBezTo>
                <a:cubicBezTo>
                  <a:pt x="6869560" y="5403588"/>
                  <a:pt x="6869560" y="5409411"/>
                  <a:pt x="6871450" y="5414818"/>
                </a:cubicBezTo>
                <a:cubicBezTo>
                  <a:pt x="6874597" y="5423136"/>
                  <a:pt x="6882782" y="5428127"/>
                  <a:pt x="6891595" y="5428127"/>
                </a:cubicBezTo>
                <a:cubicBezTo>
                  <a:pt x="6894113" y="5428127"/>
                  <a:pt x="6896632" y="5427711"/>
                  <a:pt x="6899781" y="5426463"/>
                </a:cubicBezTo>
                <a:cubicBezTo>
                  <a:pt x="6945109" y="5408163"/>
                  <a:pt x="6991068" y="5387784"/>
                  <a:pt x="7035767" y="5365741"/>
                </a:cubicBezTo>
                <a:cubicBezTo>
                  <a:pt x="7046470" y="5360751"/>
                  <a:pt x="7050248" y="5347858"/>
                  <a:pt x="7045840" y="5337460"/>
                </a:cubicBezTo>
                <a:cubicBezTo>
                  <a:pt x="7043007" y="5332053"/>
                  <a:pt x="7038443" y="5328310"/>
                  <a:pt x="7033249" y="5326543"/>
                </a:cubicBezTo>
                <a:close/>
                <a:moveTo>
                  <a:pt x="4908445" y="5178586"/>
                </a:moveTo>
                <a:cubicBezTo>
                  <a:pt x="4902776" y="5179418"/>
                  <a:pt x="4897741" y="5182745"/>
                  <a:pt x="4894592" y="5187320"/>
                </a:cubicBezTo>
                <a:cubicBezTo>
                  <a:pt x="4891444" y="5191895"/>
                  <a:pt x="4890814" y="5197717"/>
                  <a:pt x="4891444" y="5203540"/>
                </a:cubicBezTo>
                <a:cubicBezTo>
                  <a:pt x="4892703" y="5209363"/>
                  <a:pt x="4895851" y="5213938"/>
                  <a:pt x="4900259" y="5217265"/>
                </a:cubicBezTo>
                <a:cubicBezTo>
                  <a:pt x="4941810" y="5245130"/>
                  <a:pt x="4983992" y="5271748"/>
                  <a:pt x="5027434" y="5296286"/>
                </a:cubicBezTo>
                <a:cubicBezTo>
                  <a:pt x="5030581" y="5298365"/>
                  <a:pt x="5034356" y="5299197"/>
                  <a:pt x="5038133" y="5299197"/>
                </a:cubicBezTo>
                <a:cubicBezTo>
                  <a:pt x="5045691" y="5299197"/>
                  <a:pt x="5052614" y="5295038"/>
                  <a:pt x="5056392" y="5288800"/>
                </a:cubicBezTo>
                <a:cubicBezTo>
                  <a:pt x="5059539" y="5283809"/>
                  <a:pt x="5060171" y="5277986"/>
                  <a:pt x="5058282" y="5272580"/>
                </a:cubicBezTo>
                <a:cubicBezTo>
                  <a:pt x="5057021" y="5266757"/>
                  <a:pt x="5053873" y="5262182"/>
                  <a:pt x="5048836" y="5259271"/>
                </a:cubicBezTo>
                <a:cubicBezTo>
                  <a:pt x="5006659" y="5235149"/>
                  <a:pt x="4964473" y="5208947"/>
                  <a:pt x="4924810" y="5181497"/>
                </a:cubicBezTo>
                <a:cubicBezTo>
                  <a:pt x="4919775" y="5178586"/>
                  <a:pt x="4914108" y="5177338"/>
                  <a:pt x="4908445" y="5178586"/>
                </a:cubicBezTo>
                <a:close/>
                <a:moveTo>
                  <a:pt x="7285078" y="5177338"/>
                </a:moveTo>
                <a:cubicBezTo>
                  <a:pt x="7279412" y="5176091"/>
                  <a:pt x="7273747" y="5177338"/>
                  <a:pt x="7269338" y="5180666"/>
                </a:cubicBezTo>
                <a:cubicBezTo>
                  <a:pt x="7229047" y="5207699"/>
                  <a:pt x="7187495" y="5234317"/>
                  <a:pt x="7145314" y="5258439"/>
                </a:cubicBezTo>
                <a:cubicBezTo>
                  <a:pt x="7140277" y="5261350"/>
                  <a:pt x="7137128" y="5265925"/>
                  <a:pt x="7135240" y="5271332"/>
                </a:cubicBezTo>
                <a:cubicBezTo>
                  <a:pt x="7133981" y="5277155"/>
                  <a:pt x="7134610" y="5282977"/>
                  <a:pt x="7137759" y="5287968"/>
                </a:cubicBezTo>
                <a:cubicBezTo>
                  <a:pt x="7141535" y="5294622"/>
                  <a:pt x="7148461" y="5298781"/>
                  <a:pt x="7156015" y="5298781"/>
                </a:cubicBezTo>
                <a:cubicBezTo>
                  <a:pt x="7159793" y="5298781"/>
                  <a:pt x="7164200" y="5297950"/>
                  <a:pt x="7167349" y="5295870"/>
                </a:cubicBezTo>
                <a:cubicBezTo>
                  <a:pt x="7210160" y="5271332"/>
                  <a:pt x="7252341" y="5244298"/>
                  <a:pt x="7293893" y="5216433"/>
                </a:cubicBezTo>
                <a:cubicBezTo>
                  <a:pt x="7303335" y="5209779"/>
                  <a:pt x="7306484" y="5196470"/>
                  <a:pt x="7298928" y="5186488"/>
                </a:cubicBezTo>
                <a:cubicBezTo>
                  <a:pt x="7295781" y="5181497"/>
                  <a:pt x="7291374" y="5178586"/>
                  <a:pt x="7285078" y="5177338"/>
                </a:cubicBezTo>
                <a:close/>
                <a:moveTo>
                  <a:pt x="4678018" y="4996005"/>
                </a:moveTo>
                <a:cubicBezTo>
                  <a:pt x="4672352" y="4996421"/>
                  <a:pt x="4667315" y="4998917"/>
                  <a:pt x="4663539" y="5003076"/>
                </a:cubicBezTo>
                <a:cubicBezTo>
                  <a:pt x="4659761" y="5007235"/>
                  <a:pt x="4657873" y="5013057"/>
                  <a:pt x="4657873" y="5018464"/>
                </a:cubicBezTo>
                <a:cubicBezTo>
                  <a:pt x="4658502" y="5024287"/>
                  <a:pt x="4661020" y="5029693"/>
                  <a:pt x="4665429" y="5033437"/>
                </a:cubicBezTo>
                <a:cubicBezTo>
                  <a:pt x="4701942" y="5066709"/>
                  <a:pt x="4740347" y="5098733"/>
                  <a:pt x="4779382" y="5129510"/>
                </a:cubicBezTo>
                <a:cubicBezTo>
                  <a:pt x="4783791" y="5132421"/>
                  <a:pt x="4788195" y="5134085"/>
                  <a:pt x="4792602" y="5134085"/>
                </a:cubicBezTo>
                <a:cubicBezTo>
                  <a:pt x="4799529" y="5134085"/>
                  <a:pt x="4805822" y="5130757"/>
                  <a:pt x="4809599" y="5125767"/>
                </a:cubicBezTo>
                <a:cubicBezTo>
                  <a:pt x="4817155" y="5116617"/>
                  <a:pt x="4815267" y="5102892"/>
                  <a:pt x="4806452" y="5095406"/>
                </a:cubicBezTo>
                <a:cubicBezTo>
                  <a:pt x="4768049" y="5065461"/>
                  <a:pt x="4729644" y="5033852"/>
                  <a:pt x="4693758" y="5001412"/>
                </a:cubicBezTo>
                <a:cubicBezTo>
                  <a:pt x="4689353" y="4997669"/>
                  <a:pt x="4684316" y="4995590"/>
                  <a:pt x="4678018" y="4996005"/>
                </a:cubicBezTo>
                <a:close/>
                <a:moveTo>
                  <a:pt x="7515423" y="4994758"/>
                </a:moveTo>
                <a:cubicBezTo>
                  <a:pt x="7509835" y="4994446"/>
                  <a:pt x="7504169" y="4996213"/>
                  <a:pt x="7499762" y="5000164"/>
                </a:cubicBezTo>
                <a:cubicBezTo>
                  <a:pt x="7463876" y="5032189"/>
                  <a:pt x="7426102" y="5064213"/>
                  <a:pt x="7388329" y="5094158"/>
                </a:cubicBezTo>
                <a:cubicBezTo>
                  <a:pt x="7383292" y="5097485"/>
                  <a:pt x="7380773" y="5102892"/>
                  <a:pt x="7380143" y="5108299"/>
                </a:cubicBezTo>
                <a:cubicBezTo>
                  <a:pt x="7379514" y="5114121"/>
                  <a:pt x="7380773" y="5119944"/>
                  <a:pt x="7384551" y="5124519"/>
                </a:cubicBezTo>
                <a:cubicBezTo>
                  <a:pt x="7388958" y="5129926"/>
                  <a:pt x="7394623" y="5132837"/>
                  <a:pt x="7401549" y="5132837"/>
                </a:cubicBezTo>
                <a:cubicBezTo>
                  <a:pt x="7405956" y="5132837"/>
                  <a:pt x="7410992" y="5131173"/>
                  <a:pt x="7414770" y="5128262"/>
                </a:cubicBezTo>
                <a:cubicBezTo>
                  <a:pt x="7453174" y="5097901"/>
                  <a:pt x="7492207" y="5065461"/>
                  <a:pt x="7528722" y="5032189"/>
                </a:cubicBezTo>
                <a:cubicBezTo>
                  <a:pt x="7537536" y="5024703"/>
                  <a:pt x="7538166" y="5010978"/>
                  <a:pt x="7530611" y="5001828"/>
                </a:cubicBezTo>
                <a:cubicBezTo>
                  <a:pt x="7526519" y="4997461"/>
                  <a:pt x="7521010" y="4995070"/>
                  <a:pt x="7515423" y="4994758"/>
                </a:cubicBezTo>
                <a:close/>
                <a:moveTo>
                  <a:pt x="4475769" y="4784104"/>
                </a:moveTo>
                <a:cubicBezTo>
                  <a:pt x="4470262" y="4783584"/>
                  <a:pt x="4464597" y="4785144"/>
                  <a:pt x="4460186" y="4788887"/>
                </a:cubicBezTo>
                <a:cubicBezTo>
                  <a:pt x="4451373" y="4796373"/>
                  <a:pt x="4450118" y="4810098"/>
                  <a:pt x="4457670" y="4819248"/>
                </a:cubicBezTo>
                <a:cubicBezTo>
                  <a:pt x="4489778" y="4856679"/>
                  <a:pt x="4523145" y="4894110"/>
                  <a:pt x="4557775" y="4929877"/>
                </a:cubicBezTo>
                <a:cubicBezTo>
                  <a:pt x="4561549" y="4934036"/>
                  <a:pt x="4567215" y="4936532"/>
                  <a:pt x="4572883" y="4936532"/>
                </a:cubicBezTo>
                <a:cubicBezTo>
                  <a:pt x="4579177" y="4936532"/>
                  <a:pt x="4584214" y="4934036"/>
                  <a:pt x="4587992" y="4930293"/>
                </a:cubicBezTo>
                <a:cubicBezTo>
                  <a:pt x="4596175" y="4921975"/>
                  <a:pt x="4596805" y="4908250"/>
                  <a:pt x="4588621" y="4900348"/>
                </a:cubicBezTo>
                <a:cubicBezTo>
                  <a:pt x="4554623" y="4864997"/>
                  <a:pt x="4521885" y="4828813"/>
                  <a:pt x="4490405" y="4791798"/>
                </a:cubicBezTo>
                <a:cubicBezTo>
                  <a:pt x="4486629" y="4787223"/>
                  <a:pt x="4481277" y="4784624"/>
                  <a:pt x="4475769" y="4784104"/>
                </a:cubicBezTo>
                <a:close/>
                <a:moveTo>
                  <a:pt x="7717752" y="4782492"/>
                </a:moveTo>
                <a:cubicBezTo>
                  <a:pt x="7712243" y="4782960"/>
                  <a:pt x="7706892" y="4785560"/>
                  <a:pt x="7703114" y="4790134"/>
                </a:cubicBezTo>
                <a:cubicBezTo>
                  <a:pt x="7672265" y="4827150"/>
                  <a:pt x="7638898" y="4863749"/>
                  <a:pt x="7605530" y="4898685"/>
                </a:cubicBezTo>
                <a:cubicBezTo>
                  <a:pt x="7601123" y="4902844"/>
                  <a:pt x="7599235" y="4908250"/>
                  <a:pt x="7599235" y="4914073"/>
                </a:cubicBezTo>
                <a:cubicBezTo>
                  <a:pt x="7599235" y="4919896"/>
                  <a:pt x="7601753" y="4925302"/>
                  <a:pt x="7605530" y="4929045"/>
                </a:cubicBezTo>
                <a:cubicBezTo>
                  <a:pt x="7609937" y="4932789"/>
                  <a:pt x="7615603" y="4935284"/>
                  <a:pt x="7620640" y="4935284"/>
                </a:cubicBezTo>
                <a:cubicBezTo>
                  <a:pt x="7626306" y="4935284"/>
                  <a:pt x="7632602" y="4932789"/>
                  <a:pt x="7636379" y="4928629"/>
                </a:cubicBezTo>
                <a:cubicBezTo>
                  <a:pt x="7670376" y="4893278"/>
                  <a:pt x="7704373" y="4855847"/>
                  <a:pt x="7736481" y="4818000"/>
                </a:cubicBezTo>
                <a:cubicBezTo>
                  <a:pt x="7739629" y="4813425"/>
                  <a:pt x="7741518" y="4808018"/>
                  <a:pt x="7740888" y="4802196"/>
                </a:cubicBezTo>
                <a:cubicBezTo>
                  <a:pt x="7740259" y="4796373"/>
                  <a:pt x="7737741" y="4791382"/>
                  <a:pt x="7733333" y="4787639"/>
                </a:cubicBezTo>
                <a:cubicBezTo>
                  <a:pt x="7728926" y="4783688"/>
                  <a:pt x="7723260" y="4782024"/>
                  <a:pt x="7717752" y="4782492"/>
                </a:cubicBezTo>
                <a:close/>
                <a:moveTo>
                  <a:pt x="4304683" y="4544753"/>
                </a:moveTo>
                <a:cubicBezTo>
                  <a:pt x="4299019" y="4543921"/>
                  <a:pt x="4292720" y="4544753"/>
                  <a:pt x="4288316" y="4547664"/>
                </a:cubicBezTo>
                <a:cubicBezTo>
                  <a:pt x="4283908" y="4550991"/>
                  <a:pt x="4280130" y="4555566"/>
                  <a:pt x="4278871" y="4560973"/>
                </a:cubicBezTo>
                <a:cubicBezTo>
                  <a:pt x="4277613" y="4566796"/>
                  <a:pt x="4278871" y="4572618"/>
                  <a:pt x="4282019" y="4577193"/>
                </a:cubicBezTo>
                <a:cubicBezTo>
                  <a:pt x="4308461" y="4619615"/>
                  <a:pt x="4336791" y="4661205"/>
                  <a:pt x="4365752" y="4701132"/>
                </a:cubicBezTo>
                <a:cubicBezTo>
                  <a:pt x="4369529" y="4706954"/>
                  <a:pt x="4376454" y="4710281"/>
                  <a:pt x="4382752" y="4710281"/>
                </a:cubicBezTo>
                <a:cubicBezTo>
                  <a:pt x="4387158" y="4710281"/>
                  <a:pt x="4391563" y="4708618"/>
                  <a:pt x="4395341" y="4706122"/>
                </a:cubicBezTo>
                <a:cubicBezTo>
                  <a:pt x="4400378" y="4702795"/>
                  <a:pt x="4402898" y="4697804"/>
                  <a:pt x="4404157" y="4691566"/>
                </a:cubicBezTo>
                <a:cubicBezTo>
                  <a:pt x="4404786" y="4685743"/>
                  <a:pt x="4403525" y="4679921"/>
                  <a:pt x="4400378" y="4675762"/>
                </a:cubicBezTo>
                <a:cubicBezTo>
                  <a:pt x="4371416" y="4636251"/>
                  <a:pt x="4343718" y="4595493"/>
                  <a:pt x="4317904" y="4554319"/>
                </a:cubicBezTo>
                <a:cubicBezTo>
                  <a:pt x="4315384" y="4549744"/>
                  <a:pt x="4310348" y="4546001"/>
                  <a:pt x="4304683" y="4544753"/>
                </a:cubicBezTo>
                <a:close/>
                <a:moveTo>
                  <a:pt x="7888996" y="4543661"/>
                </a:moveTo>
                <a:cubicBezTo>
                  <a:pt x="7883645" y="4544857"/>
                  <a:pt x="7878765" y="4548080"/>
                  <a:pt x="7875617" y="4553071"/>
                </a:cubicBezTo>
                <a:cubicBezTo>
                  <a:pt x="7849804" y="4594245"/>
                  <a:pt x="7822103" y="4635419"/>
                  <a:pt x="7793143" y="4674514"/>
                </a:cubicBezTo>
                <a:cubicBezTo>
                  <a:pt x="7786218" y="4684080"/>
                  <a:pt x="7788736" y="4697804"/>
                  <a:pt x="7798179" y="4704459"/>
                </a:cubicBezTo>
                <a:cubicBezTo>
                  <a:pt x="7801957" y="4707370"/>
                  <a:pt x="7806364" y="4708618"/>
                  <a:pt x="7810771" y="4708618"/>
                </a:cubicBezTo>
                <a:cubicBezTo>
                  <a:pt x="7817696" y="4708618"/>
                  <a:pt x="7823992" y="4705291"/>
                  <a:pt x="7827769" y="4699884"/>
                </a:cubicBezTo>
                <a:cubicBezTo>
                  <a:pt x="7857359" y="4659542"/>
                  <a:pt x="7885690" y="4617951"/>
                  <a:pt x="7911503" y="4575945"/>
                </a:cubicBezTo>
                <a:cubicBezTo>
                  <a:pt x="7914650" y="4571371"/>
                  <a:pt x="7915910" y="4565548"/>
                  <a:pt x="7914650" y="4559725"/>
                </a:cubicBezTo>
                <a:cubicBezTo>
                  <a:pt x="7913391" y="4553903"/>
                  <a:pt x="7909614" y="4549328"/>
                  <a:pt x="7905207" y="4546416"/>
                </a:cubicBezTo>
                <a:cubicBezTo>
                  <a:pt x="7900171" y="4543297"/>
                  <a:pt x="7894347" y="4542465"/>
                  <a:pt x="7888996" y="4543661"/>
                </a:cubicBezTo>
                <a:close/>
                <a:moveTo>
                  <a:pt x="4168615" y="4286374"/>
                </a:moveTo>
                <a:cubicBezTo>
                  <a:pt x="4163500" y="4284399"/>
                  <a:pt x="4157676" y="4284399"/>
                  <a:pt x="4152325" y="4286894"/>
                </a:cubicBezTo>
                <a:cubicBezTo>
                  <a:pt x="4140993" y="4291469"/>
                  <a:pt x="4136586" y="4303946"/>
                  <a:pt x="4140993" y="4314760"/>
                </a:cubicBezTo>
                <a:cubicBezTo>
                  <a:pt x="4161139" y="4359677"/>
                  <a:pt x="4183174" y="4404594"/>
                  <a:pt x="4206469" y="4448680"/>
                </a:cubicBezTo>
                <a:cubicBezTo>
                  <a:pt x="4210247" y="4455750"/>
                  <a:pt x="4217801" y="4459909"/>
                  <a:pt x="4225356" y="4459909"/>
                </a:cubicBezTo>
                <a:cubicBezTo>
                  <a:pt x="4229134" y="4459909"/>
                  <a:pt x="4232910" y="4459077"/>
                  <a:pt x="4236061" y="4457414"/>
                </a:cubicBezTo>
                <a:cubicBezTo>
                  <a:pt x="4241098" y="4454502"/>
                  <a:pt x="4244874" y="4450343"/>
                  <a:pt x="4246131" y="4444521"/>
                </a:cubicBezTo>
                <a:cubicBezTo>
                  <a:pt x="4248021" y="4439114"/>
                  <a:pt x="4247391" y="4433707"/>
                  <a:pt x="4244874" y="4429132"/>
                </a:cubicBezTo>
                <a:cubicBezTo>
                  <a:pt x="4221580" y="4385879"/>
                  <a:pt x="4200174" y="4341793"/>
                  <a:pt x="4180656" y="4297708"/>
                </a:cubicBezTo>
                <a:cubicBezTo>
                  <a:pt x="4178138" y="4292301"/>
                  <a:pt x="4173731" y="4288350"/>
                  <a:pt x="4168615" y="4286374"/>
                </a:cubicBezTo>
                <a:close/>
                <a:moveTo>
                  <a:pt x="8024905" y="4283203"/>
                </a:moveTo>
                <a:cubicBezTo>
                  <a:pt x="8019789" y="4285230"/>
                  <a:pt x="8015382" y="4289181"/>
                  <a:pt x="8012864" y="4294380"/>
                </a:cubicBezTo>
                <a:cubicBezTo>
                  <a:pt x="7993347" y="4338882"/>
                  <a:pt x="7971942" y="4382967"/>
                  <a:pt x="7948647" y="4426221"/>
                </a:cubicBezTo>
                <a:cubicBezTo>
                  <a:pt x="7943611" y="4436619"/>
                  <a:pt x="7947388" y="4449927"/>
                  <a:pt x="7958091" y="4455334"/>
                </a:cubicBezTo>
                <a:cubicBezTo>
                  <a:pt x="7961239" y="4456998"/>
                  <a:pt x="7964387" y="4457830"/>
                  <a:pt x="7968164" y="4457830"/>
                </a:cubicBezTo>
                <a:cubicBezTo>
                  <a:pt x="7975719" y="4457830"/>
                  <a:pt x="7983274" y="4453671"/>
                  <a:pt x="7987051" y="4446600"/>
                </a:cubicBezTo>
                <a:cubicBezTo>
                  <a:pt x="8010345" y="4402931"/>
                  <a:pt x="8032380" y="4357597"/>
                  <a:pt x="8052527" y="4312264"/>
                </a:cubicBezTo>
                <a:cubicBezTo>
                  <a:pt x="8056934" y="4301867"/>
                  <a:pt x="8052527" y="4288974"/>
                  <a:pt x="8041194" y="4283567"/>
                </a:cubicBezTo>
                <a:cubicBezTo>
                  <a:pt x="8035843" y="4281072"/>
                  <a:pt x="8030020" y="4281176"/>
                  <a:pt x="8024905" y="4283203"/>
                </a:cubicBezTo>
                <a:close/>
                <a:moveTo>
                  <a:pt x="4053482" y="4007825"/>
                </a:moveTo>
                <a:cubicBezTo>
                  <a:pt x="4042150" y="4010736"/>
                  <a:pt x="4035854" y="4022797"/>
                  <a:pt x="4039002" y="4034026"/>
                </a:cubicBezTo>
                <a:cubicBezTo>
                  <a:pt x="4052852" y="4081855"/>
                  <a:pt x="4067962" y="4129268"/>
                  <a:pt x="4084961" y="4176265"/>
                </a:cubicBezTo>
                <a:cubicBezTo>
                  <a:pt x="4088108" y="4184583"/>
                  <a:pt x="4096293" y="4190405"/>
                  <a:pt x="4105107" y="4190405"/>
                </a:cubicBezTo>
                <a:cubicBezTo>
                  <a:pt x="4107625" y="4190405"/>
                  <a:pt x="4110773" y="4189989"/>
                  <a:pt x="4112662" y="4188742"/>
                </a:cubicBezTo>
                <a:cubicBezTo>
                  <a:pt x="4123994" y="4184998"/>
                  <a:pt x="4129660" y="4172521"/>
                  <a:pt x="4125253" y="4161292"/>
                </a:cubicBezTo>
                <a:cubicBezTo>
                  <a:pt x="4108884" y="4115959"/>
                  <a:pt x="4093775" y="4068962"/>
                  <a:pt x="4079924" y="4022381"/>
                </a:cubicBezTo>
                <a:cubicBezTo>
                  <a:pt x="4078665" y="4016974"/>
                  <a:pt x="4074887" y="4012400"/>
                  <a:pt x="4069851" y="4009488"/>
                </a:cubicBezTo>
                <a:cubicBezTo>
                  <a:pt x="4064814" y="4006577"/>
                  <a:pt x="4059148" y="4006161"/>
                  <a:pt x="4053482" y="4007825"/>
                </a:cubicBezTo>
                <a:close/>
                <a:moveTo>
                  <a:pt x="8139408" y="4005329"/>
                </a:moveTo>
                <a:cubicBezTo>
                  <a:pt x="8128076" y="4002002"/>
                  <a:pt x="8116114" y="4008656"/>
                  <a:pt x="8112966" y="4020302"/>
                </a:cubicBezTo>
                <a:cubicBezTo>
                  <a:pt x="8099745" y="4066883"/>
                  <a:pt x="8084635" y="4113463"/>
                  <a:pt x="8068266" y="4159213"/>
                </a:cubicBezTo>
                <a:cubicBezTo>
                  <a:pt x="8064489" y="4170442"/>
                  <a:pt x="8070155" y="4182503"/>
                  <a:pt x="8080858" y="4186662"/>
                </a:cubicBezTo>
                <a:cubicBezTo>
                  <a:pt x="8083376" y="4187494"/>
                  <a:pt x="8085894" y="4187910"/>
                  <a:pt x="8088412" y="4187910"/>
                </a:cubicBezTo>
                <a:cubicBezTo>
                  <a:pt x="8097226" y="4187910"/>
                  <a:pt x="8105411" y="4182087"/>
                  <a:pt x="8108559" y="4173769"/>
                </a:cubicBezTo>
                <a:cubicBezTo>
                  <a:pt x="8125557" y="4127188"/>
                  <a:pt x="8140667" y="4079776"/>
                  <a:pt x="8154518" y="4031947"/>
                </a:cubicBezTo>
                <a:cubicBezTo>
                  <a:pt x="8155777" y="4026124"/>
                  <a:pt x="8155147" y="4020718"/>
                  <a:pt x="8152629" y="4015727"/>
                </a:cubicBezTo>
                <a:cubicBezTo>
                  <a:pt x="8150111" y="4010320"/>
                  <a:pt x="8145704" y="4006993"/>
                  <a:pt x="8139408" y="4005329"/>
                </a:cubicBezTo>
                <a:close/>
                <a:moveTo>
                  <a:pt x="3994932" y="3717942"/>
                </a:moveTo>
                <a:cubicBezTo>
                  <a:pt x="3989895" y="3718773"/>
                  <a:pt x="3984229" y="3721685"/>
                  <a:pt x="3981081" y="3726260"/>
                </a:cubicBezTo>
                <a:cubicBezTo>
                  <a:pt x="3977304" y="3731250"/>
                  <a:pt x="3976045" y="3736657"/>
                  <a:pt x="3976674" y="3742064"/>
                </a:cubicBezTo>
                <a:cubicBezTo>
                  <a:pt x="3983599" y="3791140"/>
                  <a:pt x="3992413" y="3840632"/>
                  <a:pt x="4002487" y="3889293"/>
                </a:cubicBezTo>
                <a:cubicBezTo>
                  <a:pt x="4005005" y="3899274"/>
                  <a:pt x="4013819" y="3906345"/>
                  <a:pt x="4023892" y="3906345"/>
                </a:cubicBezTo>
                <a:cubicBezTo>
                  <a:pt x="4024522" y="3906345"/>
                  <a:pt x="4027040" y="3906345"/>
                  <a:pt x="4028299" y="3905929"/>
                </a:cubicBezTo>
                <a:cubicBezTo>
                  <a:pt x="4039631" y="3903433"/>
                  <a:pt x="4047186" y="3891788"/>
                  <a:pt x="4044668" y="3880559"/>
                </a:cubicBezTo>
                <a:cubicBezTo>
                  <a:pt x="4034595" y="3832730"/>
                  <a:pt x="4025781" y="3784070"/>
                  <a:pt x="4019485" y="3736241"/>
                </a:cubicBezTo>
                <a:cubicBezTo>
                  <a:pt x="4017596" y="3724180"/>
                  <a:pt x="4006894" y="3716278"/>
                  <a:pt x="3994932" y="3717942"/>
                </a:cubicBezTo>
                <a:close/>
                <a:moveTo>
                  <a:pt x="8198588" y="3715862"/>
                </a:moveTo>
                <a:cubicBezTo>
                  <a:pt x="8192921" y="3714614"/>
                  <a:pt x="8187255" y="3715862"/>
                  <a:pt x="8182848" y="3719605"/>
                </a:cubicBezTo>
                <a:cubicBezTo>
                  <a:pt x="8177812" y="3722932"/>
                  <a:pt x="8174664" y="3728339"/>
                  <a:pt x="8174034" y="3733746"/>
                </a:cubicBezTo>
                <a:cubicBezTo>
                  <a:pt x="8167109" y="3782406"/>
                  <a:pt x="8158295" y="3830651"/>
                  <a:pt x="8148851" y="3878064"/>
                </a:cubicBezTo>
                <a:cubicBezTo>
                  <a:pt x="8147592" y="3883470"/>
                  <a:pt x="8148222" y="3889293"/>
                  <a:pt x="8151370" y="3894284"/>
                </a:cubicBezTo>
                <a:cubicBezTo>
                  <a:pt x="8154518" y="3898859"/>
                  <a:pt x="8159554" y="3902186"/>
                  <a:pt x="8165220" y="3903433"/>
                </a:cubicBezTo>
                <a:cubicBezTo>
                  <a:pt x="8165850" y="3903433"/>
                  <a:pt x="8168998" y="3903849"/>
                  <a:pt x="8169627" y="3903849"/>
                </a:cubicBezTo>
                <a:cubicBezTo>
                  <a:pt x="8179700" y="3903849"/>
                  <a:pt x="8188514" y="3896779"/>
                  <a:pt x="8190403" y="3886797"/>
                </a:cubicBezTo>
                <a:cubicBezTo>
                  <a:pt x="8200476" y="3838137"/>
                  <a:pt x="8209290" y="3788645"/>
                  <a:pt x="8216216" y="3739984"/>
                </a:cubicBezTo>
                <a:cubicBezTo>
                  <a:pt x="8216845" y="3734162"/>
                  <a:pt x="8215586" y="3728339"/>
                  <a:pt x="8212438" y="3724180"/>
                </a:cubicBezTo>
                <a:cubicBezTo>
                  <a:pt x="8209290" y="3719605"/>
                  <a:pt x="8204254" y="3716278"/>
                  <a:pt x="8198588" y="3715862"/>
                </a:cubicBezTo>
                <a:close/>
                <a:moveTo>
                  <a:pt x="3977304" y="3422652"/>
                </a:moveTo>
                <a:cubicBezTo>
                  <a:pt x="3965342" y="3422652"/>
                  <a:pt x="3955898" y="3432634"/>
                  <a:pt x="3955898" y="3444279"/>
                </a:cubicBezTo>
                <a:cubicBezTo>
                  <a:pt x="3956528" y="3493771"/>
                  <a:pt x="3957787" y="3544095"/>
                  <a:pt x="3961564" y="3593587"/>
                </a:cubicBezTo>
                <a:cubicBezTo>
                  <a:pt x="3962194" y="3604817"/>
                  <a:pt x="3971638" y="3613550"/>
                  <a:pt x="3982340" y="3613550"/>
                </a:cubicBezTo>
                <a:cubicBezTo>
                  <a:pt x="3982970" y="3613550"/>
                  <a:pt x="3983599" y="3613550"/>
                  <a:pt x="3984229" y="3613550"/>
                </a:cubicBezTo>
                <a:cubicBezTo>
                  <a:pt x="3996191" y="3612303"/>
                  <a:pt x="4005005" y="3602321"/>
                  <a:pt x="4003746" y="3590260"/>
                </a:cubicBezTo>
                <a:cubicBezTo>
                  <a:pt x="4000598" y="3542015"/>
                  <a:pt x="3998709" y="3492939"/>
                  <a:pt x="3998709" y="3444279"/>
                </a:cubicBezTo>
                <a:cubicBezTo>
                  <a:pt x="3998709" y="3432634"/>
                  <a:pt x="3989266" y="3422652"/>
                  <a:pt x="3977304" y="3422652"/>
                </a:cubicBezTo>
                <a:close/>
                <a:moveTo>
                  <a:pt x="3413532" y="3420987"/>
                </a:moveTo>
                <a:cubicBezTo>
                  <a:pt x="3401571" y="3420987"/>
                  <a:pt x="3392127" y="3430553"/>
                  <a:pt x="3392127" y="3442198"/>
                </a:cubicBezTo>
                <a:cubicBezTo>
                  <a:pt x="3392127" y="3454259"/>
                  <a:pt x="3401571" y="3463825"/>
                  <a:pt x="3413532" y="3463825"/>
                </a:cubicBezTo>
                <a:lnTo>
                  <a:pt x="3560223" y="3463825"/>
                </a:lnTo>
                <a:cubicBezTo>
                  <a:pt x="3572185" y="3463825"/>
                  <a:pt x="3581628" y="3454259"/>
                  <a:pt x="3581628" y="3442198"/>
                </a:cubicBezTo>
                <a:cubicBezTo>
                  <a:pt x="3581628" y="3430553"/>
                  <a:pt x="3572185" y="3420987"/>
                  <a:pt x="3560223" y="3420987"/>
                </a:cubicBezTo>
                <a:close/>
                <a:moveTo>
                  <a:pt x="3119522" y="3420987"/>
                </a:moveTo>
                <a:cubicBezTo>
                  <a:pt x="3107560" y="3420987"/>
                  <a:pt x="3098117" y="3430553"/>
                  <a:pt x="3098117" y="3442198"/>
                </a:cubicBezTo>
                <a:cubicBezTo>
                  <a:pt x="3098117" y="3454259"/>
                  <a:pt x="3107560" y="3463825"/>
                  <a:pt x="3119522" y="3463825"/>
                </a:cubicBezTo>
                <a:lnTo>
                  <a:pt x="3266212" y="3463825"/>
                </a:lnTo>
                <a:cubicBezTo>
                  <a:pt x="3278174" y="3463825"/>
                  <a:pt x="3287618" y="3454259"/>
                  <a:pt x="3287618" y="3442198"/>
                </a:cubicBezTo>
                <a:cubicBezTo>
                  <a:pt x="3287618" y="3430553"/>
                  <a:pt x="3278174" y="3420987"/>
                  <a:pt x="3266212" y="3420987"/>
                </a:cubicBezTo>
                <a:close/>
                <a:moveTo>
                  <a:pt x="2825512" y="3420987"/>
                </a:moveTo>
                <a:cubicBezTo>
                  <a:pt x="2813550" y="3420987"/>
                  <a:pt x="2804106" y="3430553"/>
                  <a:pt x="2804106" y="3442198"/>
                </a:cubicBezTo>
                <a:cubicBezTo>
                  <a:pt x="2804106" y="3454259"/>
                  <a:pt x="2813550" y="3463825"/>
                  <a:pt x="2825512" y="3463825"/>
                </a:cubicBezTo>
                <a:lnTo>
                  <a:pt x="2972202" y="3463825"/>
                </a:lnTo>
                <a:cubicBezTo>
                  <a:pt x="2984164" y="3463825"/>
                  <a:pt x="2993607" y="3454259"/>
                  <a:pt x="2993607" y="3442198"/>
                </a:cubicBezTo>
                <a:cubicBezTo>
                  <a:pt x="2993607" y="3430553"/>
                  <a:pt x="2984164" y="3420987"/>
                  <a:pt x="2972202" y="3420987"/>
                </a:cubicBezTo>
                <a:close/>
                <a:moveTo>
                  <a:pt x="2532131" y="3420987"/>
                </a:moveTo>
                <a:cubicBezTo>
                  <a:pt x="2520169" y="3420987"/>
                  <a:pt x="2510096" y="3430553"/>
                  <a:pt x="2510096" y="3442198"/>
                </a:cubicBezTo>
                <a:cubicBezTo>
                  <a:pt x="2510096" y="3454259"/>
                  <a:pt x="2520169" y="3463825"/>
                  <a:pt x="2532131" y="3463825"/>
                </a:cubicBezTo>
                <a:lnTo>
                  <a:pt x="2678821" y="3463825"/>
                </a:lnTo>
                <a:cubicBezTo>
                  <a:pt x="2690153" y="3463825"/>
                  <a:pt x="2700227" y="3454259"/>
                  <a:pt x="2700227" y="3442198"/>
                </a:cubicBezTo>
                <a:cubicBezTo>
                  <a:pt x="2700227" y="3430553"/>
                  <a:pt x="2690153" y="3420987"/>
                  <a:pt x="2678821" y="3420987"/>
                </a:cubicBezTo>
                <a:close/>
                <a:moveTo>
                  <a:pt x="2238120" y="3420987"/>
                </a:moveTo>
                <a:cubicBezTo>
                  <a:pt x="2226158" y="3420987"/>
                  <a:pt x="2216715" y="3430553"/>
                  <a:pt x="2216715" y="3442198"/>
                </a:cubicBezTo>
                <a:cubicBezTo>
                  <a:pt x="2216715" y="3454259"/>
                  <a:pt x="2226158" y="3463825"/>
                  <a:pt x="2238120" y="3463825"/>
                </a:cubicBezTo>
                <a:lnTo>
                  <a:pt x="2384811" y="3463825"/>
                </a:lnTo>
                <a:cubicBezTo>
                  <a:pt x="2396773" y="3463825"/>
                  <a:pt x="2406216" y="3454259"/>
                  <a:pt x="2406216" y="3442198"/>
                </a:cubicBezTo>
                <a:cubicBezTo>
                  <a:pt x="2406216" y="3430553"/>
                  <a:pt x="2396773" y="3420987"/>
                  <a:pt x="2384811" y="3420987"/>
                </a:cubicBezTo>
                <a:close/>
                <a:moveTo>
                  <a:pt x="1944110" y="3420987"/>
                </a:moveTo>
                <a:cubicBezTo>
                  <a:pt x="1932148" y="3420987"/>
                  <a:pt x="1922704" y="3430553"/>
                  <a:pt x="1922704" y="3442198"/>
                </a:cubicBezTo>
                <a:cubicBezTo>
                  <a:pt x="1922704" y="3454259"/>
                  <a:pt x="1932148" y="3463825"/>
                  <a:pt x="1944110" y="3463825"/>
                </a:cubicBezTo>
                <a:lnTo>
                  <a:pt x="2090800" y="3463825"/>
                </a:lnTo>
                <a:cubicBezTo>
                  <a:pt x="2102762" y="3463825"/>
                  <a:pt x="2112206" y="3454259"/>
                  <a:pt x="2112206" y="3442198"/>
                </a:cubicBezTo>
                <a:cubicBezTo>
                  <a:pt x="2112206" y="3430553"/>
                  <a:pt x="2102762" y="3420987"/>
                  <a:pt x="2090800" y="3420987"/>
                </a:cubicBezTo>
                <a:close/>
                <a:moveTo>
                  <a:pt x="1636249" y="3420987"/>
                </a:moveTo>
                <a:cubicBezTo>
                  <a:pt x="1624287" y="3420987"/>
                  <a:pt x="1614214" y="3430553"/>
                  <a:pt x="1614214" y="3442198"/>
                </a:cubicBezTo>
                <a:cubicBezTo>
                  <a:pt x="1614214" y="3454259"/>
                  <a:pt x="1624287" y="3463825"/>
                  <a:pt x="1636249" y="3463825"/>
                </a:cubicBezTo>
                <a:lnTo>
                  <a:pt x="1782939" y="3463825"/>
                </a:lnTo>
                <a:cubicBezTo>
                  <a:pt x="1794272" y="3463825"/>
                  <a:pt x="1804345" y="3454259"/>
                  <a:pt x="1804345" y="3442198"/>
                </a:cubicBezTo>
                <a:cubicBezTo>
                  <a:pt x="1804345" y="3430553"/>
                  <a:pt x="1794272" y="3420987"/>
                  <a:pt x="1782939" y="3420987"/>
                </a:cubicBezTo>
                <a:close/>
                <a:moveTo>
                  <a:pt x="1342239" y="3420987"/>
                </a:moveTo>
                <a:cubicBezTo>
                  <a:pt x="1330277" y="3420987"/>
                  <a:pt x="1320833" y="3430553"/>
                  <a:pt x="1320833" y="3442198"/>
                </a:cubicBezTo>
                <a:cubicBezTo>
                  <a:pt x="1320833" y="3454259"/>
                  <a:pt x="1330277" y="3463825"/>
                  <a:pt x="1342239" y="3463825"/>
                </a:cubicBezTo>
                <a:lnTo>
                  <a:pt x="1488929" y="3463825"/>
                </a:lnTo>
                <a:cubicBezTo>
                  <a:pt x="1500891" y="3463825"/>
                  <a:pt x="1510334" y="3454259"/>
                  <a:pt x="1510334" y="3442198"/>
                </a:cubicBezTo>
                <a:cubicBezTo>
                  <a:pt x="1510334" y="3430553"/>
                  <a:pt x="1500891" y="3420987"/>
                  <a:pt x="1488929" y="3420987"/>
                </a:cubicBezTo>
                <a:close/>
                <a:moveTo>
                  <a:pt x="1048228" y="3420987"/>
                </a:moveTo>
                <a:cubicBezTo>
                  <a:pt x="1036266" y="3420987"/>
                  <a:pt x="1026823" y="3430553"/>
                  <a:pt x="1026823" y="3442198"/>
                </a:cubicBezTo>
                <a:cubicBezTo>
                  <a:pt x="1026823" y="3454259"/>
                  <a:pt x="1036266" y="3463825"/>
                  <a:pt x="1048228" y="3463825"/>
                </a:cubicBezTo>
                <a:lnTo>
                  <a:pt x="1194919" y="3463825"/>
                </a:lnTo>
                <a:cubicBezTo>
                  <a:pt x="1206880" y="3463825"/>
                  <a:pt x="1216324" y="3454259"/>
                  <a:pt x="1216324" y="3442198"/>
                </a:cubicBezTo>
                <a:cubicBezTo>
                  <a:pt x="1216324" y="3430553"/>
                  <a:pt x="1206880" y="3420987"/>
                  <a:pt x="1194919" y="3420987"/>
                </a:cubicBezTo>
                <a:close/>
                <a:moveTo>
                  <a:pt x="754218" y="3420987"/>
                </a:moveTo>
                <a:cubicBezTo>
                  <a:pt x="742885" y="3420987"/>
                  <a:pt x="732812" y="3430553"/>
                  <a:pt x="732812" y="3442198"/>
                </a:cubicBezTo>
                <a:cubicBezTo>
                  <a:pt x="732812" y="3454259"/>
                  <a:pt x="742885" y="3463825"/>
                  <a:pt x="754218" y="3463825"/>
                </a:cubicBezTo>
                <a:lnTo>
                  <a:pt x="900908" y="3463825"/>
                </a:lnTo>
                <a:cubicBezTo>
                  <a:pt x="912870" y="3463825"/>
                  <a:pt x="922314" y="3454259"/>
                  <a:pt x="922314" y="3442198"/>
                </a:cubicBezTo>
                <a:cubicBezTo>
                  <a:pt x="922314" y="3430553"/>
                  <a:pt x="912870" y="3420987"/>
                  <a:pt x="900908" y="3420987"/>
                </a:cubicBezTo>
                <a:close/>
                <a:moveTo>
                  <a:pt x="460837" y="3420987"/>
                </a:moveTo>
                <a:cubicBezTo>
                  <a:pt x="448875" y="3420987"/>
                  <a:pt x="439431" y="3430553"/>
                  <a:pt x="439431" y="3442198"/>
                </a:cubicBezTo>
                <a:cubicBezTo>
                  <a:pt x="439431" y="3454259"/>
                  <a:pt x="448875" y="3463825"/>
                  <a:pt x="460837" y="3463825"/>
                </a:cubicBezTo>
                <a:lnTo>
                  <a:pt x="607527" y="3463825"/>
                </a:lnTo>
                <a:cubicBezTo>
                  <a:pt x="619489" y="3463825"/>
                  <a:pt x="628933" y="3454259"/>
                  <a:pt x="628933" y="3442198"/>
                </a:cubicBezTo>
                <a:cubicBezTo>
                  <a:pt x="628933" y="3430553"/>
                  <a:pt x="619489" y="3420987"/>
                  <a:pt x="607527" y="3420987"/>
                </a:cubicBezTo>
                <a:close/>
                <a:moveTo>
                  <a:pt x="179418" y="3420987"/>
                </a:moveTo>
                <a:cubicBezTo>
                  <a:pt x="167456" y="3420987"/>
                  <a:pt x="158013" y="3430553"/>
                  <a:pt x="158013" y="3442198"/>
                </a:cubicBezTo>
                <a:cubicBezTo>
                  <a:pt x="158013" y="3454259"/>
                  <a:pt x="167456" y="3463825"/>
                  <a:pt x="179418" y="3463825"/>
                </a:cubicBezTo>
                <a:lnTo>
                  <a:pt x="326108" y="3463825"/>
                </a:lnTo>
                <a:cubicBezTo>
                  <a:pt x="338070" y="3463825"/>
                  <a:pt x="347514" y="3454259"/>
                  <a:pt x="347514" y="3442198"/>
                </a:cubicBezTo>
                <a:cubicBezTo>
                  <a:pt x="347514" y="3430553"/>
                  <a:pt x="338070" y="3420987"/>
                  <a:pt x="326108" y="3420987"/>
                </a:cubicBezTo>
                <a:close/>
                <a:moveTo>
                  <a:pt x="11892920" y="3420572"/>
                </a:moveTo>
                <a:cubicBezTo>
                  <a:pt x="11880958" y="3420572"/>
                  <a:pt x="11871514" y="3430138"/>
                  <a:pt x="11871514" y="3442199"/>
                </a:cubicBezTo>
                <a:cubicBezTo>
                  <a:pt x="11871514" y="3453844"/>
                  <a:pt x="11880958" y="3463410"/>
                  <a:pt x="11892920" y="3463410"/>
                </a:cubicBezTo>
                <a:lnTo>
                  <a:pt x="12039610" y="3463410"/>
                </a:lnTo>
                <a:cubicBezTo>
                  <a:pt x="12051572" y="3463410"/>
                  <a:pt x="12061015" y="3453844"/>
                  <a:pt x="12061015" y="3442199"/>
                </a:cubicBezTo>
                <a:cubicBezTo>
                  <a:pt x="12061015" y="3430138"/>
                  <a:pt x="12051572" y="3420572"/>
                  <a:pt x="12039610" y="3420572"/>
                </a:cubicBezTo>
                <a:close/>
                <a:moveTo>
                  <a:pt x="11611501" y="3420572"/>
                </a:moveTo>
                <a:cubicBezTo>
                  <a:pt x="11599539" y="3420572"/>
                  <a:pt x="11590095" y="3430138"/>
                  <a:pt x="11590095" y="3442199"/>
                </a:cubicBezTo>
                <a:cubicBezTo>
                  <a:pt x="11590095" y="3453844"/>
                  <a:pt x="11599539" y="3463410"/>
                  <a:pt x="11611501" y="3463410"/>
                </a:cubicBezTo>
                <a:lnTo>
                  <a:pt x="11758191" y="3463410"/>
                </a:lnTo>
                <a:cubicBezTo>
                  <a:pt x="11770153" y="3463410"/>
                  <a:pt x="11779597" y="3453844"/>
                  <a:pt x="11779597" y="3442199"/>
                </a:cubicBezTo>
                <a:cubicBezTo>
                  <a:pt x="11779597" y="3430138"/>
                  <a:pt x="11770153" y="3420572"/>
                  <a:pt x="11758191" y="3420572"/>
                </a:cubicBezTo>
                <a:close/>
                <a:moveTo>
                  <a:pt x="11318120" y="3420572"/>
                </a:moveTo>
                <a:cubicBezTo>
                  <a:pt x="11306158" y="3420572"/>
                  <a:pt x="11296714" y="3430138"/>
                  <a:pt x="11296714" y="3442199"/>
                </a:cubicBezTo>
                <a:cubicBezTo>
                  <a:pt x="11296714" y="3453844"/>
                  <a:pt x="11306158" y="3463410"/>
                  <a:pt x="11318120" y="3463410"/>
                </a:cubicBezTo>
                <a:lnTo>
                  <a:pt x="11464810" y="3463410"/>
                </a:lnTo>
                <a:cubicBezTo>
                  <a:pt x="11476143" y="3463410"/>
                  <a:pt x="11486216" y="3453844"/>
                  <a:pt x="11486216" y="3442199"/>
                </a:cubicBezTo>
                <a:cubicBezTo>
                  <a:pt x="11486216" y="3430138"/>
                  <a:pt x="11476143" y="3420572"/>
                  <a:pt x="11464810" y="3420572"/>
                </a:cubicBezTo>
                <a:close/>
                <a:moveTo>
                  <a:pt x="11024109" y="3420572"/>
                </a:moveTo>
                <a:cubicBezTo>
                  <a:pt x="11012148" y="3420572"/>
                  <a:pt x="11002704" y="3430138"/>
                  <a:pt x="11002704" y="3442199"/>
                </a:cubicBezTo>
                <a:cubicBezTo>
                  <a:pt x="11002704" y="3453844"/>
                  <a:pt x="11012148" y="3463410"/>
                  <a:pt x="11024109" y="3463410"/>
                </a:cubicBezTo>
                <a:lnTo>
                  <a:pt x="11170800" y="3463410"/>
                </a:lnTo>
                <a:cubicBezTo>
                  <a:pt x="11182762" y="3463410"/>
                  <a:pt x="11192205" y="3453844"/>
                  <a:pt x="11192205" y="3442199"/>
                </a:cubicBezTo>
                <a:cubicBezTo>
                  <a:pt x="11192205" y="3430138"/>
                  <a:pt x="11182762" y="3420572"/>
                  <a:pt x="11170800" y="3420572"/>
                </a:cubicBezTo>
                <a:close/>
                <a:moveTo>
                  <a:pt x="10730099" y="3420572"/>
                </a:moveTo>
                <a:cubicBezTo>
                  <a:pt x="10718137" y="3420572"/>
                  <a:pt x="10708694" y="3430138"/>
                  <a:pt x="10708694" y="3442199"/>
                </a:cubicBezTo>
                <a:cubicBezTo>
                  <a:pt x="10708694" y="3453844"/>
                  <a:pt x="10718137" y="3463410"/>
                  <a:pt x="10730099" y="3463410"/>
                </a:cubicBezTo>
                <a:lnTo>
                  <a:pt x="10876789" y="3463410"/>
                </a:lnTo>
                <a:cubicBezTo>
                  <a:pt x="10888751" y="3463410"/>
                  <a:pt x="10898195" y="3453844"/>
                  <a:pt x="10898195" y="3442199"/>
                </a:cubicBezTo>
                <a:cubicBezTo>
                  <a:pt x="10898195" y="3430138"/>
                  <a:pt x="10888751" y="3420572"/>
                  <a:pt x="10876789" y="3420572"/>
                </a:cubicBezTo>
                <a:close/>
                <a:moveTo>
                  <a:pt x="10436089" y="3420572"/>
                </a:moveTo>
                <a:cubicBezTo>
                  <a:pt x="10424756" y="3420572"/>
                  <a:pt x="10414683" y="3430138"/>
                  <a:pt x="10414683" y="3442199"/>
                </a:cubicBezTo>
                <a:cubicBezTo>
                  <a:pt x="10414683" y="3453844"/>
                  <a:pt x="10424756" y="3463410"/>
                  <a:pt x="10436089" y="3463410"/>
                </a:cubicBezTo>
                <a:lnTo>
                  <a:pt x="10582779" y="3463410"/>
                </a:lnTo>
                <a:cubicBezTo>
                  <a:pt x="10594741" y="3463410"/>
                  <a:pt x="10604814" y="3453844"/>
                  <a:pt x="10604814" y="3442199"/>
                </a:cubicBezTo>
                <a:cubicBezTo>
                  <a:pt x="10604814" y="3430138"/>
                  <a:pt x="10594741" y="3420572"/>
                  <a:pt x="10582779" y="3420572"/>
                </a:cubicBezTo>
                <a:close/>
                <a:moveTo>
                  <a:pt x="10128228" y="3420572"/>
                </a:moveTo>
                <a:cubicBezTo>
                  <a:pt x="10116266" y="3420572"/>
                  <a:pt x="10106822" y="3430138"/>
                  <a:pt x="10106822" y="3442199"/>
                </a:cubicBezTo>
                <a:cubicBezTo>
                  <a:pt x="10106822" y="3453844"/>
                  <a:pt x="10116266" y="3463410"/>
                  <a:pt x="10128228" y="3463410"/>
                </a:cubicBezTo>
                <a:lnTo>
                  <a:pt x="10274918" y="3463410"/>
                </a:lnTo>
                <a:cubicBezTo>
                  <a:pt x="10286880" y="3463410"/>
                  <a:pt x="10296324" y="3453844"/>
                  <a:pt x="10296324" y="3442199"/>
                </a:cubicBezTo>
                <a:cubicBezTo>
                  <a:pt x="10296324" y="3430138"/>
                  <a:pt x="10286880" y="3420572"/>
                  <a:pt x="10274918" y="3420572"/>
                </a:cubicBezTo>
                <a:close/>
                <a:moveTo>
                  <a:pt x="9834217" y="3420572"/>
                </a:moveTo>
                <a:cubicBezTo>
                  <a:pt x="9822255" y="3420572"/>
                  <a:pt x="9812812" y="3430138"/>
                  <a:pt x="9812812" y="3442199"/>
                </a:cubicBezTo>
                <a:cubicBezTo>
                  <a:pt x="9812812" y="3453844"/>
                  <a:pt x="9822255" y="3463410"/>
                  <a:pt x="9834217" y="3463410"/>
                </a:cubicBezTo>
                <a:lnTo>
                  <a:pt x="9980908" y="3463410"/>
                </a:lnTo>
                <a:cubicBezTo>
                  <a:pt x="9992870" y="3463410"/>
                  <a:pt x="10002313" y="3453844"/>
                  <a:pt x="10002313" y="3442199"/>
                </a:cubicBezTo>
                <a:cubicBezTo>
                  <a:pt x="10002313" y="3430138"/>
                  <a:pt x="9992870" y="3420572"/>
                  <a:pt x="9980908" y="3420572"/>
                </a:cubicBezTo>
                <a:close/>
                <a:moveTo>
                  <a:pt x="9540207" y="3420572"/>
                </a:moveTo>
                <a:cubicBezTo>
                  <a:pt x="9528875" y="3420572"/>
                  <a:pt x="9518801" y="3430138"/>
                  <a:pt x="9518801" y="3442199"/>
                </a:cubicBezTo>
                <a:cubicBezTo>
                  <a:pt x="9518801" y="3453844"/>
                  <a:pt x="9528875" y="3463410"/>
                  <a:pt x="9540207" y="3463410"/>
                </a:cubicBezTo>
                <a:lnTo>
                  <a:pt x="9686897" y="3463410"/>
                </a:lnTo>
                <a:cubicBezTo>
                  <a:pt x="9698859" y="3463410"/>
                  <a:pt x="9708932" y="3453844"/>
                  <a:pt x="9708932" y="3442199"/>
                </a:cubicBezTo>
                <a:cubicBezTo>
                  <a:pt x="9708932" y="3430138"/>
                  <a:pt x="9698859" y="3420572"/>
                  <a:pt x="9686897" y="3420572"/>
                </a:cubicBezTo>
                <a:close/>
                <a:moveTo>
                  <a:pt x="9246826" y="3420572"/>
                </a:moveTo>
                <a:cubicBezTo>
                  <a:pt x="9234864" y="3420572"/>
                  <a:pt x="9225421" y="3430138"/>
                  <a:pt x="9225421" y="3442199"/>
                </a:cubicBezTo>
                <a:cubicBezTo>
                  <a:pt x="9225421" y="3453844"/>
                  <a:pt x="9234864" y="3463410"/>
                  <a:pt x="9246826" y="3463410"/>
                </a:cubicBezTo>
                <a:lnTo>
                  <a:pt x="9393516" y="3463410"/>
                </a:lnTo>
                <a:cubicBezTo>
                  <a:pt x="9405478" y="3463410"/>
                  <a:pt x="9414922" y="3453844"/>
                  <a:pt x="9414922" y="3442199"/>
                </a:cubicBezTo>
                <a:cubicBezTo>
                  <a:pt x="9414922" y="3430138"/>
                  <a:pt x="9405478" y="3420572"/>
                  <a:pt x="9393516" y="3420572"/>
                </a:cubicBezTo>
                <a:close/>
                <a:moveTo>
                  <a:pt x="8952816" y="3420572"/>
                </a:moveTo>
                <a:cubicBezTo>
                  <a:pt x="8940854" y="3420572"/>
                  <a:pt x="8931410" y="3430138"/>
                  <a:pt x="8931410" y="3442199"/>
                </a:cubicBezTo>
                <a:cubicBezTo>
                  <a:pt x="8931410" y="3453844"/>
                  <a:pt x="8940854" y="3463410"/>
                  <a:pt x="8952816" y="3463410"/>
                </a:cubicBezTo>
                <a:lnTo>
                  <a:pt x="9099506" y="3463410"/>
                </a:lnTo>
                <a:cubicBezTo>
                  <a:pt x="9111468" y="3463410"/>
                  <a:pt x="9120911" y="3453844"/>
                  <a:pt x="9120911" y="3442199"/>
                </a:cubicBezTo>
                <a:cubicBezTo>
                  <a:pt x="9120911" y="3430138"/>
                  <a:pt x="9111468" y="3420572"/>
                  <a:pt x="9099506" y="3420572"/>
                </a:cubicBezTo>
                <a:close/>
                <a:moveTo>
                  <a:pt x="8658805" y="3420572"/>
                </a:moveTo>
                <a:cubicBezTo>
                  <a:pt x="8646843" y="3420572"/>
                  <a:pt x="8637400" y="3430138"/>
                  <a:pt x="8637400" y="3442199"/>
                </a:cubicBezTo>
                <a:cubicBezTo>
                  <a:pt x="8637400" y="3453844"/>
                  <a:pt x="8646843" y="3463410"/>
                  <a:pt x="8658805" y="3463410"/>
                </a:cubicBezTo>
                <a:lnTo>
                  <a:pt x="8805496" y="3463410"/>
                </a:lnTo>
                <a:cubicBezTo>
                  <a:pt x="8817457" y="3463410"/>
                  <a:pt x="8826901" y="3453844"/>
                  <a:pt x="8826901" y="3442199"/>
                </a:cubicBezTo>
                <a:cubicBezTo>
                  <a:pt x="8826901" y="3430138"/>
                  <a:pt x="8817457" y="3420572"/>
                  <a:pt x="8805496" y="3420572"/>
                </a:cubicBezTo>
                <a:close/>
                <a:moveTo>
                  <a:pt x="8215586" y="3415997"/>
                </a:moveTo>
                <a:cubicBezTo>
                  <a:pt x="8204254" y="3415997"/>
                  <a:pt x="8194181" y="3425563"/>
                  <a:pt x="8194181" y="3437208"/>
                </a:cubicBezTo>
                <a:lnTo>
                  <a:pt x="8194181" y="3442199"/>
                </a:lnTo>
                <a:cubicBezTo>
                  <a:pt x="8194181" y="3490444"/>
                  <a:pt x="8192292" y="3539936"/>
                  <a:pt x="8189144" y="3588181"/>
                </a:cubicBezTo>
                <a:cubicBezTo>
                  <a:pt x="8188514" y="3594003"/>
                  <a:pt x="8190403" y="3599410"/>
                  <a:pt x="8194181" y="3603985"/>
                </a:cubicBezTo>
                <a:cubicBezTo>
                  <a:pt x="8197958" y="3608144"/>
                  <a:pt x="8203624" y="3611055"/>
                  <a:pt x="8208661" y="3611055"/>
                </a:cubicBezTo>
                <a:cubicBezTo>
                  <a:pt x="8208661" y="3611055"/>
                  <a:pt x="8209920" y="3611055"/>
                  <a:pt x="8210550" y="3611055"/>
                </a:cubicBezTo>
                <a:cubicBezTo>
                  <a:pt x="8221252" y="3611055"/>
                  <a:pt x="8231325" y="3602737"/>
                  <a:pt x="8231955" y="3591508"/>
                </a:cubicBezTo>
                <a:cubicBezTo>
                  <a:pt x="8235103" y="3541600"/>
                  <a:pt x="8236992" y="3491691"/>
                  <a:pt x="8236992" y="3442199"/>
                </a:cubicBezTo>
                <a:lnTo>
                  <a:pt x="8236992" y="3437208"/>
                </a:lnTo>
                <a:cubicBezTo>
                  <a:pt x="8236992" y="3425563"/>
                  <a:pt x="8227548" y="3415997"/>
                  <a:pt x="8215586" y="3415997"/>
                </a:cubicBezTo>
                <a:close/>
                <a:moveTo>
                  <a:pt x="4000598" y="3128194"/>
                </a:moveTo>
                <a:cubicBezTo>
                  <a:pt x="3994932" y="3127362"/>
                  <a:pt x="3989266" y="3128610"/>
                  <a:pt x="3984859" y="3132353"/>
                </a:cubicBezTo>
                <a:cubicBezTo>
                  <a:pt x="3979822" y="3135264"/>
                  <a:pt x="3976674" y="3140671"/>
                  <a:pt x="3976045" y="3146494"/>
                </a:cubicBezTo>
                <a:cubicBezTo>
                  <a:pt x="3969749" y="3195154"/>
                  <a:pt x="3964083" y="3245478"/>
                  <a:pt x="3960935" y="3295386"/>
                </a:cubicBezTo>
                <a:cubicBezTo>
                  <a:pt x="3960305" y="3307031"/>
                  <a:pt x="3969119" y="3317429"/>
                  <a:pt x="3980452" y="3317845"/>
                </a:cubicBezTo>
                <a:cubicBezTo>
                  <a:pt x="3980452" y="3317845"/>
                  <a:pt x="3981711" y="3317845"/>
                  <a:pt x="3982340" y="3317845"/>
                </a:cubicBezTo>
                <a:cubicBezTo>
                  <a:pt x="3993673" y="3317845"/>
                  <a:pt x="4003116" y="3309527"/>
                  <a:pt x="4003746" y="3298297"/>
                </a:cubicBezTo>
                <a:cubicBezTo>
                  <a:pt x="4006894" y="3249221"/>
                  <a:pt x="4011930" y="3200145"/>
                  <a:pt x="4018855" y="3152732"/>
                </a:cubicBezTo>
                <a:cubicBezTo>
                  <a:pt x="4019485" y="3146910"/>
                  <a:pt x="4018226" y="3141087"/>
                  <a:pt x="4014448" y="3136512"/>
                </a:cubicBezTo>
                <a:cubicBezTo>
                  <a:pt x="4011301" y="3132353"/>
                  <a:pt x="4006264" y="3129026"/>
                  <a:pt x="4000598" y="3128194"/>
                </a:cubicBezTo>
                <a:close/>
                <a:moveTo>
                  <a:pt x="8191033" y="3121124"/>
                </a:moveTo>
                <a:cubicBezTo>
                  <a:pt x="8179071" y="3122787"/>
                  <a:pt x="8171516" y="3134016"/>
                  <a:pt x="8172775" y="3145246"/>
                </a:cubicBezTo>
                <a:cubicBezTo>
                  <a:pt x="8179700" y="3193490"/>
                  <a:pt x="8184737" y="3242151"/>
                  <a:pt x="8188514" y="3290811"/>
                </a:cubicBezTo>
                <a:cubicBezTo>
                  <a:pt x="8189144" y="3302041"/>
                  <a:pt x="8198588" y="3310775"/>
                  <a:pt x="8209920" y="3310775"/>
                </a:cubicBezTo>
                <a:cubicBezTo>
                  <a:pt x="8209920" y="3310775"/>
                  <a:pt x="8211179" y="3310775"/>
                  <a:pt x="8211179" y="3310775"/>
                </a:cubicBezTo>
                <a:cubicBezTo>
                  <a:pt x="8216845" y="3310359"/>
                  <a:pt x="8222511" y="3307863"/>
                  <a:pt x="8226289" y="3303288"/>
                </a:cubicBezTo>
                <a:cubicBezTo>
                  <a:pt x="8230066" y="3298713"/>
                  <a:pt x="8231325" y="3293307"/>
                  <a:pt x="8231325" y="3287484"/>
                </a:cubicBezTo>
                <a:cubicBezTo>
                  <a:pt x="8227548" y="3237576"/>
                  <a:pt x="8222511" y="3187668"/>
                  <a:pt x="8215586" y="3139423"/>
                </a:cubicBezTo>
                <a:cubicBezTo>
                  <a:pt x="8214957" y="3133601"/>
                  <a:pt x="8211809" y="3128610"/>
                  <a:pt x="8207402" y="3125283"/>
                </a:cubicBezTo>
                <a:cubicBezTo>
                  <a:pt x="8202995" y="3121539"/>
                  <a:pt x="8197328" y="3119876"/>
                  <a:pt x="8191033" y="3121124"/>
                </a:cubicBezTo>
                <a:close/>
                <a:moveTo>
                  <a:pt x="4064185" y="2839559"/>
                </a:moveTo>
                <a:cubicBezTo>
                  <a:pt x="4052852" y="2836647"/>
                  <a:pt x="4040890" y="2843302"/>
                  <a:pt x="4037743" y="2854531"/>
                </a:cubicBezTo>
                <a:cubicBezTo>
                  <a:pt x="4023892" y="2901944"/>
                  <a:pt x="4011930" y="2950604"/>
                  <a:pt x="4001857" y="2999680"/>
                </a:cubicBezTo>
                <a:cubicBezTo>
                  <a:pt x="3999339" y="3010910"/>
                  <a:pt x="4006894" y="3022555"/>
                  <a:pt x="4018226" y="3024635"/>
                </a:cubicBezTo>
                <a:cubicBezTo>
                  <a:pt x="4018855" y="3024635"/>
                  <a:pt x="4022003" y="3025050"/>
                  <a:pt x="4022633" y="3025050"/>
                </a:cubicBezTo>
                <a:cubicBezTo>
                  <a:pt x="4032706" y="3025050"/>
                  <a:pt x="4041520" y="3017980"/>
                  <a:pt x="4043409" y="3007998"/>
                </a:cubicBezTo>
                <a:cubicBezTo>
                  <a:pt x="4053482" y="2961002"/>
                  <a:pt x="4065444" y="2912757"/>
                  <a:pt x="4078665" y="2866176"/>
                </a:cubicBezTo>
                <a:cubicBezTo>
                  <a:pt x="4081813" y="2854531"/>
                  <a:pt x="4075517" y="2842886"/>
                  <a:pt x="4064185" y="2839559"/>
                </a:cubicBezTo>
                <a:close/>
                <a:moveTo>
                  <a:pt x="8126816" y="2832488"/>
                </a:moveTo>
                <a:cubicBezTo>
                  <a:pt x="8121150" y="2834152"/>
                  <a:pt x="8116743" y="2837895"/>
                  <a:pt x="8113595" y="2842886"/>
                </a:cubicBezTo>
                <a:cubicBezTo>
                  <a:pt x="8111077" y="2847877"/>
                  <a:pt x="8110447" y="2853699"/>
                  <a:pt x="8111707" y="2859106"/>
                </a:cubicBezTo>
                <a:cubicBezTo>
                  <a:pt x="8125557" y="2905687"/>
                  <a:pt x="8136890" y="2953515"/>
                  <a:pt x="8147592" y="3000928"/>
                </a:cubicBezTo>
                <a:cubicBezTo>
                  <a:pt x="8149481" y="3010910"/>
                  <a:pt x="8158295" y="3017980"/>
                  <a:pt x="8168368" y="3017980"/>
                </a:cubicBezTo>
                <a:cubicBezTo>
                  <a:pt x="8169627" y="3017980"/>
                  <a:pt x="8172146" y="3017980"/>
                  <a:pt x="8172775" y="3017564"/>
                </a:cubicBezTo>
                <a:cubicBezTo>
                  <a:pt x="8184737" y="3015069"/>
                  <a:pt x="8192292" y="3003839"/>
                  <a:pt x="8189774" y="2992194"/>
                </a:cubicBezTo>
                <a:cubicBezTo>
                  <a:pt x="8179071" y="2943534"/>
                  <a:pt x="8167109" y="2894873"/>
                  <a:pt x="8153258" y="2847461"/>
                </a:cubicBezTo>
                <a:cubicBezTo>
                  <a:pt x="8150111" y="2835815"/>
                  <a:pt x="8137519" y="2829577"/>
                  <a:pt x="8126816" y="2832488"/>
                </a:cubicBezTo>
                <a:close/>
                <a:moveTo>
                  <a:pt x="4151223" y="2562465"/>
                </a:moveTo>
                <a:cubicBezTo>
                  <a:pt x="4146186" y="2564440"/>
                  <a:pt x="4141937" y="2568391"/>
                  <a:pt x="4139733" y="2573798"/>
                </a:cubicBezTo>
                <a:cubicBezTo>
                  <a:pt x="4119587" y="2619131"/>
                  <a:pt x="4100700" y="2665712"/>
                  <a:pt x="4083701" y="2712293"/>
                </a:cubicBezTo>
                <a:cubicBezTo>
                  <a:pt x="4081813" y="2717700"/>
                  <a:pt x="4081813" y="2723522"/>
                  <a:pt x="4084331" y="2728513"/>
                </a:cubicBezTo>
                <a:cubicBezTo>
                  <a:pt x="4086849" y="2733920"/>
                  <a:pt x="4091886" y="2737663"/>
                  <a:pt x="4096922" y="2739742"/>
                </a:cubicBezTo>
                <a:cubicBezTo>
                  <a:pt x="4098811" y="2740574"/>
                  <a:pt x="4101329" y="2740990"/>
                  <a:pt x="4103848" y="2740990"/>
                </a:cubicBezTo>
                <a:cubicBezTo>
                  <a:pt x="4113291" y="2740990"/>
                  <a:pt x="4120846" y="2735167"/>
                  <a:pt x="4123994" y="2726849"/>
                </a:cubicBezTo>
                <a:cubicBezTo>
                  <a:pt x="4140993" y="2681100"/>
                  <a:pt x="4159250" y="2635351"/>
                  <a:pt x="4178767" y="2590850"/>
                </a:cubicBezTo>
                <a:cubicBezTo>
                  <a:pt x="4181285" y="2585859"/>
                  <a:pt x="4181285" y="2580036"/>
                  <a:pt x="4179396" y="2574630"/>
                </a:cubicBezTo>
                <a:cubicBezTo>
                  <a:pt x="4176878" y="2569639"/>
                  <a:pt x="4173101" y="2565064"/>
                  <a:pt x="4167435" y="2562984"/>
                </a:cubicBezTo>
                <a:cubicBezTo>
                  <a:pt x="4162083" y="2560489"/>
                  <a:pt x="4156260" y="2560489"/>
                  <a:pt x="4151223" y="2562465"/>
                </a:cubicBezTo>
                <a:close/>
                <a:moveTo>
                  <a:pt x="8038676" y="2556330"/>
                </a:moveTo>
                <a:cubicBezTo>
                  <a:pt x="8033010" y="2554250"/>
                  <a:pt x="8027344" y="2554666"/>
                  <a:pt x="8022307" y="2556746"/>
                </a:cubicBezTo>
                <a:cubicBezTo>
                  <a:pt x="8017271" y="2558825"/>
                  <a:pt x="8012864" y="2562984"/>
                  <a:pt x="8010975" y="2568391"/>
                </a:cubicBezTo>
                <a:cubicBezTo>
                  <a:pt x="8009086" y="2573798"/>
                  <a:pt x="8009086" y="2579620"/>
                  <a:pt x="8011605" y="2585027"/>
                </a:cubicBezTo>
                <a:cubicBezTo>
                  <a:pt x="8031121" y="2629113"/>
                  <a:pt x="8050009" y="2674862"/>
                  <a:pt x="8066377" y="2720611"/>
                </a:cubicBezTo>
                <a:cubicBezTo>
                  <a:pt x="8069525" y="2728513"/>
                  <a:pt x="8077710" y="2734336"/>
                  <a:pt x="8086524" y="2734336"/>
                </a:cubicBezTo>
                <a:cubicBezTo>
                  <a:pt x="8089042" y="2734336"/>
                  <a:pt x="8091560" y="2734336"/>
                  <a:pt x="8094079" y="2733088"/>
                </a:cubicBezTo>
                <a:cubicBezTo>
                  <a:pt x="8105411" y="2728929"/>
                  <a:pt x="8111077" y="2716868"/>
                  <a:pt x="8106670" y="2705638"/>
                </a:cubicBezTo>
                <a:cubicBezTo>
                  <a:pt x="8089672" y="2659473"/>
                  <a:pt x="8070784" y="2612477"/>
                  <a:pt x="8050638" y="2567559"/>
                </a:cubicBezTo>
                <a:cubicBezTo>
                  <a:pt x="8048120" y="2562568"/>
                  <a:pt x="8044342" y="2558409"/>
                  <a:pt x="8038676" y="2556330"/>
                </a:cubicBezTo>
                <a:close/>
                <a:moveTo>
                  <a:pt x="4292878" y="2300447"/>
                </a:moveTo>
                <a:cubicBezTo>
                  <a:pt x="4287526" y="2301694"/>
                  <a:pt x="4282648" y="2304918"/>
                  <a:pt x="4279501" y="2309701"/>
                </a:cubicBezTo>
                <a:cubicBezTo>
                  <a:pt x="4253689" y="2351707"/>
                  <a:pt x="4228503" y="2395376"/>
                  <a:pt x="4205212" y="2439462"/>
                </a:cubicBezTo>
                <a:cubicBezTo>
                  <a:pt x="4202062" y="2444453"/>
                  <a:pt x="4201432" y="2450275"/>
                  <a:pt x="4203320" y="2455682"/>
                </a:cubicBezTo>
                <a:cubicBezTo>
                  <a:pt x="4205212" y="2461089"/>
                  <a:pt x="4208986" y="2465664"/>
                  <a:pt x="4214025" y="2468159"/>
                </a:cubicBezTo>
                <a:cubicBezTo>
                  <a:pt x="4217174" y="2469823"/>
                  <a:pt x="4220321" y="2470654"/>
                  <a:pt x="4224097" y="2470654"/>
                </a:cubicBezTo>
                <a:cubicBezTo>
                  <a:pt x="4231652" y="2470654"/>
                  <a:pt x="4239208" y="2466079"/>
                  <a:pt x="4242984" y="2459009"/>
                </a:cubicBezTo>
                <a:cubicBezTo>
                  <a:pt x="4265649" y="2416171"/>
                  <a:pt x="4290202" y="2373334"/>
                  <a:pt x="4316014" y="2332159"/>
                </a:cubicBezTo>
                <a:cubicBezTo>
                  <a:pt x="4322310" y="2322178"/>
                  <a:pt x="4319165" y="2309285"/>
                  <a:pt x="4309089" y="2303046"/>
                </a:cubicBezTo>
                <a:cubicBezTo>
                  <a:pt x="4304054" y="2299927"/>
                  <a:pt x="4298229" y="2299199"/>
                  <a:pt x="4292878" y="2300447"/>
                </a:cubicBezTo>
                <a:close/>
                <a:moveTo>
                  <a:pt x="7896393" y="2294728"/>
                </a:moveTo>
                <a:cubicBezTo>
                  <a:pt x="7890727" y="2293065"/>
                  <a:pt x="7885060" y="2294728"/>
                  <a:pt x="7880653" y="2297224"/>
                </a:cubicBezTo>
                <a:cubicBezTo>
                  <a:pt x="7875617" y="2300551"/>
                  <a:pt x="7871839" y="2305542"/>
                  <a:pt x="7870580" y="2310948"/>
                </a:cubicBezTo>
                <a:cubicBezTo>
                  <a:pt x="7869321" y="2316355"/>
                  <a:pt x="7870580" y="2322178"/>
                  <a:pt x="7873099" y="2326753"/>
                </a:cubicBezTo>
                <a:cubicBezTo>
                  <a:pt x="7898911" y="2367927"/>
                  <a:pt x="7924094" y="2410765"/>
                  <a:pt x="7946759" y="2453602"/>
                </a:cubicBezTo>
                <a:cubicBezTo>
                  <a:pt x="7950536" y="2460673"/>
                  <a:pt x="7957461" y="2464416"/>
                  <a:pt x="7965646" y="2464416"/>
                </a:cubicBezTo>
                <a:cubicBezTo>
                  <a:pt x="7968794" y="2464416"/>
                  <a:pt x="7972571" y="2463584"/>
                  <a:pt x="7975719" y="2461920"/>
                </a:cubicBezTo>
                <a:cubicBezTo>
                  <a:pt x="7980756" y="2459009"/>
                  <a:pt x="7984533" y="2454850"/>
                  <a:pt x="7986422" y="2449443"/>
                </a:cubicBezTo>
                <a:cubicBezTo>
                  <a:pt x="7987681" y="2444037"/>
                  <a:pt x="7987051" y="2438214"/>
                  <a:pt x="7984533" y="2432807"/>
                </a:cubicBezTo>
                <a:cubicBezTo>
                  <a:pt x="7961868" y="2389554"/>
                  <a:pt x="7936056" y="2345884"/>
                  <a:pt x="7909614" y="2304294"/>
                </a:cubicBezTo>
                <a:cubicBezTo>
                  <a:pt x="7907096" y="2299303"/>
                  <a:pt x="7902059" y="2295976"/>
                  <a:pt x="7896393" y="2294728"/>
                </a:cubicBezTo>
                <a:close/>
                <a:moveTo>
                  <a:pt x="4469552" y="2060316"/>
                </a:moveTo>
                <a:cubicBezTo>
                  <a:pt x="4464122" y="2060784"/>
                  <a:pt x="4458929" y="2063279"/>
                  <a:pt x="4455153" y="2067646"/>
                </a:cubicBezTo>
                <a:cubicBezTo>
                  <a:pt x="4423043" y="2105909"/>
                  <a:pt x="4392195" y="2145420"/>
                  <a:pt x="4363232" y="2185762"/>
                </a:cubicBezTo>
                <a:cubicBezTo>
                  <a:pt x="4356307" y="2195328"/>
                  <a:pt x="4358197" y="2208637"/>
                  <a:pt x="4368271" y="2215707"/>
                </a:cubicBezTo>
                <a:cubicBezTo>
                  <a:pt x="4372047" y="2218618"/>
                  <a:pt x="4376454" y="2219866"/>
                  <a:pt x="4380862" y="2219866"/>
                </a:cubicBezTo>
                <a:cubicBezTo>
                  <a:pt x="4387785" y="2219866"/>
                  <a:pt x="4394082" y="2216123"/>
                  <a:pt x="4398488" y="2210716"/>
                </a:cubicBezTo>
                <a:cubicBezTo>
                  <a:pt x="4426821" y="2171622"/>
                  <a:pt x="4457039" y="2132943"/>
                  <a:pt x="4488519" y="2095512"/>
                </a:cubicBezTo>
                <a:cubicBezTo>
                  <a:pt x="4491664" y="2090937"/>
                  <a:pt x="4493556" y="2085530"/>
                  <a:pt x="4492926" y="2079707"/>
                </a:cubicBezTo>
                <a:cubicBezTo>
                  <a:pt x="4492295" y="2074301"/>
                  <a:pt x="4489778" y="2068894"/>
                  <a:pt x="4485372" y="2065151"/>
                </a:cubicBezTo>
                <a:cubicBezTo>
                  <a:pt x="4480648" y="2061408"/>
                  <a:pt x="4474984" y="2059848"/>
                  <a:pt x="4469552" y="2060316"/>
                </a:cubicBezTo>
                <a:close/>
                <a:moveTo>
                  <a:pt x="7719011" y="2055429"/>
                </a:moveTo>
                <a:cubicBezTo>
                  <a:pt x="7713503" y="2054961"/>
                  <a:pt x="7707836" y="2056625"/>
                  <a:pt x="7703114" y="2060576"/>
                </a:cubicBezTo>
                <a:cubicBezTo>
                  <a:pt x="7694300" y="2068062"/>
                  <a:pt x="7693670" y="2081787"/>
                  <a:pt x="7700596" y="2090521"/>
                </a:cubicBezTo>
                <a:cubicBezTo>
                  <a:pt x="7732074" y="2127536"/>
                  <a:pt x="7762294" y="2166215"/>
                  <a:pt x="7791254" y="2205725"/>
                </a:cubicBezTo>
                <a:cubicBezTo>
                  <a:pt x="7795032" y="2211548"/>
                  <a:pt x="7801957" y="2214459"/>
                  <a:pt x="7808253" y="2214459"/>
                </a:cubicBezTo>
                <a:cubicBezTo>
                  <a:pt x="7812660" y="2214459"/>
                  <a:pt x="7817696" y="2212796"/>
                  <a:pt x="7820844" y="2210300"/>
                </a:cubicBezTo>
                <a:cubicBezTo>
                  <a:pt x="7825881" y="2206973"/>
                  <a:pt x="7828399" y="2201982"/>
                  <a:pt x="7829658" y="2196576"/>
                </a:cubicBezTo>
                <a:cubicBezTo>
                  <a:pt x="7830288" y="2190753"/>
                  <a:pt x="7829029" y="2184930"/>
                  <a:pt x="7825881" y="2180355"/>
                </a:cubicBezTo>
                <a:cubicBezTo>
                  <a:pt x="7796920" y="2140845"/>
                  <a:pt x="7765442" y="2100918"/>
                  <a:pt x="7733963" y="2063071"/>
                </a:cubicBezTo>
                <a:cubicBezTo>
                  <a:pt x="7729871" y="2058496"/>
                  <a:pt x="7724520" y="2055897"/>
                  <a:pt x="7719011" y="2055429"/>
                </a:cubicBezTo>
                <a:close/>
                <a:moveTo>
                  <a:pt x="4677864" y="1847479"/>
                </a:moveTo>
                <a:cubicBezTo>
                  <a:pt x="4672352" y="1847219"/>
                  <a:pt x="4666686" y="1849090"/>
                  <a:pt x="4662280" y="1853042"/>
                </a:cubicBezTo>
                <a:cubicBezTo>
                  <a:pt x="4625136" y="1886313"/>
                  <a:pt x="4589248" y="1921249"/>
                  <a:pt x="4554623" y="1957017"/>
                </a:cubicBezTo>
                <a:cubicBezTo>
                  <a:pt x="4547069" y="1965335"/>
                  <a:pt x="4547069" y="1979059"/>
                  <a:pt x="4555882" y="1986961"/>
                </a:cubicBezTo>
                <a:cubicBezTo>
                  <a:pt x="4559658" y="1990705"/>
                  <a:pt x="4565325" y="1993200"/>
                  <a:pt x="4570364" y="1993200"/>
                </a:cubicBezTo>
                <a:cubicBezTo>
                  <a:pt x="4576028" y="1993200"/>
                  <a:pt x="4581696" y="1990289"/>
                  <a:pt x="4586102" y="1986129"/>
                </a:cubicBezTo>
                <a:cubicBezTo>
                  <a:pt x="4619472" y="1951610"/>
                  <a:pt x="4654728" y="1917090"/>
                  <a:pt x="4691241" y="1884650"/>
                </a:cubicBezTo>
                <a:cubicBezTo>
                  <a:pt x="4695019" y="1880907"/>
                  <a:pt x="4697537" y="1875500"/>
                  <a:pt x="4698166" y="1870093"/>
                </a:cubicBezTo>
                <a:cubicBezTo>
                  <a:pt x="4698166" y="1864271"/>
                  <a:pt x="4696278" y="1858864"/>
                  <a:pt x="4692499" y="1854705"/>
                </a:cubicBezTo>
                <a:cubicBezTo>
                  <a:pt x="4688723" y="1850130"/>
                  <a:pt x="4683372" y="1847739"/>
                  <a:pt x="4677864" y="1847479"/>
                </a:cubicBezTo>
                <a:close/>
                <a:moveTo>
                  <a:pt x="7510229" y="1843476"/>
                </a:moveTo>
                <a:cubicBezTo>
                  <a:pt x="7504799" y="1843788"/>
                  <a:pt x="7499447" y="1846179"/>
                  <a:pt x="7495355" y="1850546"/>
                </a:cubicBezTo>
                <a:cubicBezTo>
                  <a:pt x="7487800" y="1859280"/>
                  <a:pt x="7488430" y="1873005"/>
                  <a:pt x="7497244" y="1881323"/>
                </a:cubicBezTo>
                <a:cubicBezTo>
                  <a:pt x="7533759" y="1913347"/>
                  <a:pt x="7569015" y="1947451"/>
                  <a:pt x="7603012" y="1982387"/>
                </a:cubicBezTo>
                <a:cubicBezTo>
                  <a:pt x="7606789" y="1986546"/>
                  <a:pt x="7612456" y="1989041"/>
                  <a:pt x="7618122" y="1989041"/>
                </a:cubicBezTo>
                <a:cubicBezTo>
                  <a:pt x="7623788" y="1989041"/>
                  <a:pt x="7629454" y="1986546"/>
                  <a:pt x="7633231" y="1982802"/>
                </a:cubicBezTo>
                <a:cubicBezTo>
                  <a:pt x="7641416" y="1974484"/>
                  <a:pt x="7642045" y="1961176"/>
                  <a:pt x="7633861" y="1952442"/>
                </a:cubicBezTo>
                <a:cubicBezTo>
                  <a:pt x="7598605" y="1916674"/>
                  <a:pt x="7562719" y="1881739"/>
                  <a:pt x="7525575" y="1848883"/>
                </a:cubicBezTo>
                <a:cubicBezTo>
                  <a:pt x="7521168" y="1844931"/>
                  <a:pt x="7515659" y="1843164"/>
                  <a:pt x="7510229" y="1843476"/>
                </a:cubicBezTo>
                <a:close/>
                <a:moveTo>
                  <a:pt x="4912850" y="1665886"/>
                </a:moveTo>
                <a:cubicBezTo>
                  <a:pt x="4907813" y="1664638"/>
                  <a:pt x="4901518" y="1665886"/>
                  <a:pt x="4897112" y="1669213"/>
                </a:cubicBezTo>
                <a:cubicBezTo>
                  <a:pt x="4856189" y="1696663"/>
                  <a:pt x="4815896" y="1726192"/>
                  <a:pt x="4776235" y="1756968"/>
                </a:cubicBezTo>
                <a:cubicBezTo>
                  <a:pt x="4771825" y="1760712"/>
                  <a:pt x="4769308" y="1765702"/>
                  <a:pt x="4768049" y="1771525"/>
                </a:cubicBezTo>
                <a:cubicBezTo>
                  <a:pt x="4767417" y="1776931"/>
                  <a:pt x="4769308" y="1782754"/>
                  <a:pt x="4772456" y="1786913"/>
                </a:cubicBezTo>
                <a:cubicBezTo>
                  <a:pt x="4776862" y="1792736"/>
                  <a:pt x="4783160" y="1795231"/>
                  <a:pt x="4789453" y="1795231"/>
                </a:cubicBezTo>
                <a:cubicBezTo>
                  <a:pt x="4794492" y="1795231"/>
                  <a:pt x="4798900" y="1793984"/>
                  <a:pt x="4802676" y="1791072"/>
                </a:cubicBezTo>
                <a:cubicBezTo>
                  <a:pt x="4841081" y="1760712"/>
                  <a:pt x="4881374" y="1731598"/>
                  <a:pt x="4921034" y="1704565"/>
                </a:cubicBezTo>
                <a:cubicBezTo>
                  <a:pt x="4926071" y="1701237"/>
                  <a:pt x="4929217" y="1696663"/>
                  <a:pt x="4929847" y="1690840"/>
                </a:cubicBezTo>
                <a:cubicBezTo>
                  <a:pt x="4931107" y="1685433"/>
                  <a:pt x="4929847" y="1679611"/>
                  <a:pt x="4926700" y="1675036"/>
                </a:cubicBezTo>
                <a:cubicBezTo>
                  <a:pt x="4923555" y="1670045"/>
                  <a:pt x="4918518" y="1666718"/>
                  <a:pt x="4912850" y="1665886"/>
                </a:cubicBezTo>
                <a:close/>
                <a:moveTo>
                  <a:pt x="7274375" y="1662143"/>
                </a:moveTo>
                <a:cubicBezTo>
                  <a:pt x="7268709" y="1662975"/>
                  <a:pt x="7263672" y="1666302"/>
                  <a:pt x="7260525" y="1670877"/>
                </a:cubicBezTo>
                <a:cubicBezTo>
                  <a:pt x="7254229" y="1680859"/>
                  <a:pt x="7256747" y="1694167"/>
                  <a:pt x="7266191" y="1700822"/>
                </a:cubicBezTo>
                <a:cubicBezTo>
                  <a:pt x="7306484" y="1727439"/>
                  <a:pt x="7346146" y="1756552"/>
                  <a:pt x="7384551" y="1786913"/>
                </a:cubicBezTo>
                <a:cubicBezTo>
                  <a:pt x="7388958" y="1789825"/>
                  <a:pt x="7393364" y="1791072"/>
                  <a:pt x="7397771" y="1791072"/>
                </a:cubicBezTo>
                <a:cubicBezTo>
                  <a:pt x="7404697" y="1791072"/>
                  <a:pt x="7410992" y="1788577"/>
                  <a:pt x="7414770" y="1782754"/>
                </a:cubicBezTo>
                <a:cubicBezTo>
                  <a:pt x="7421695" y="1773604"/>
                  <a:pt x="7420436" y="1760295"/>
                  <a:pt x="7410992" y="1752809"/>
                </a:cubicBezTo>
                <a:cubicBezTo>
                  <a:pt x="7371959" y="1722033"/>
                  <a:pt x="7331037" y="1692919"/>
                  <a:pt x="7290114" y="1665470"/>
                </a:cubicBezTo>
                <a:cubicBezTo>
                  <a:pt x="7285078" y="1662143"/>
                  <a:pt x="7280041" y="1661311"/>
                  <a:pt x="7274375" y="1662143"/>
                </a:cubicBezTo>
                <a:close/>
                <a:moveTo>
                  <a:pt x="6096446" y="1646339"/>
                </a:moveTo>
                <a:cubicBezTo>
                  <a:pt x="5106128" y="1646339"/>
                  <a:pt x="4300905" y="2451939"/>
                  <a:pt x="4300905" y="3442199"/>
                </a:cubicBezTo>
                <a:cubicBezTo>
                  <a:pt x="4300905" y="4432044"/>
                  <a:pt x="5106128" y="5237644"/>
                  <a:pt x="6096446" y="5237644"/>
                </a:cubicBezTo>
                <a:cubicBezTo>
                  <a:pt x="7086763" y="5237644"/>
                  <a:pt x="7891986" y="4432044"/>
                  <a:pt x="7891986" y="3442199"/>
                </a:cubicBezTo>
                <a:cubicBezTo>
                  <a:pt x="7891986" y="2451939"/>
                  <a:pt x="7086763" y="1646339"/>
                  <a:pt x="6096446" y="1646339"/>
                </a:cubicBezTo>
                <a:close/>
                <a:moveTo>
                  <a:pt x="5171603" y="1518293"/>
                </a:moveTo>
                <a:cubicBezTo>
                  <a:pt x="5166410" y="1516474"/>
                  <a:pt x="5160586" y="1516578"/>
                  <a:pt x="5155234" y="1519073"/>
                </a:cubicBezTo>
                <a:cubicBezTo>
                  <a:pt x="5111164" y="1541116"/>
                  <a:pt x="5066466" y="1564406"/>
                  <a:pt x="5023654" y="1589360"/>
                </a:cubicBezTo>
                <a:cubicBezTo>
                  <a:pt x="5018617" y="1592272"/>
                  <a:pt x="5015470" y="1597262"/>
                  <a:pt x="5013580" y="1602669"/>
                </a:cubicBezTo>
                <a:cubicBezTo>
                  <a:pt x="5012323" y="1608076"/>
                  <a:pt x="5012952" y="1613898"/>
                  <a:pt x="5016101" y="1619305"/>
                </a:cubicBezTo>
                <a:cubicBezTo>
                  <a:pt x="5019877" y="1625543"/>
                  <a:pt x="5026802" y="1629702"/>
                  <a:pt x="5034356" y="1629702"/>
                </a:cubicBezTo>
                <a:cubicBezTo>
                  <a:pt x="5038133" y="1629702"/>
                  <a:pt x="5041913" y="1628871"/>
                  <a:pt x="5045060" y="1626791"/>
                </a:cubicBezTo>
                <a:cubicBezTo>
                  <a:pt x="5087243" y="1602253"/>
                  <a:pt x="5130683" y="1579378"/>
                  <a:pt x="5174123" y="1557752"/>
                </a:cubicBezTo>
                <a:cubicBezTo>
                  <a:pt x="5184826" y="1552345"/>
                  <a:pt x="5189232" y="1539452"/>
                  <a:pt x="5184196" y="1529054"/>
                </a:cubicBezTo>
                <a:cubicBezTo>
                  <a:pt x="5181362" y="1523856"/>
                  <a:pt x="5176799" y="1520113"/>
                  <a:pt x="5171603" y="1518293"/>
                </a:cubicBezTo>
                <a:close/>
                <a:moveTo>
                  <a:pt x="7014992" y="1514914"/>
                </a:moveTo>
                <a:cubicBezTo>
                  <a:pt x="7009326" y="1516994"/>
                  <a:pt x="7005548" y="1520736"/>
                  <a:pt x="7003030" y="1525727"/>
                </a:cubicBezTo>
                <a:cubicBezTo>
                  <a:pt x="6999883" y="1531134"/>
                  <a:pt x="6999883" y="1536957"/>
                  <a:pt x="7001771" y="1542779"/>
                </a:cubicBezTo>
                <a:cubicBezTo>
                  <a:pt x="7003659" y="1548186"/>
                  <a:pt x="7007438" y="1552345"/>
                  <a:pt x="7012473" y="1554841"/>
                </a:cubicBezTo>
                <a:cubicBezTo>
                  <a:pt x="7055914" y="1576051"/>
                  <a:pt x="7099354" y="1599342"/>
                  <a:pt x="7142165" y="1623880"/>
                </a:cubicBezTo>
                <a:cubicBezTo>
                  <a:pt x="7145314" y="1625543"/>
                  <a:pt x="7149090" y="1626791"/>
                  <a:pt x="7152868" y="1626791"/>
                </a:cubicBezTo>
                <a:cubicBezTo>
                  <a:pt x="7160422" y="1626791"/>
                  <a:pt x="7167349" y="1622632"/>
                  <a:pt x="7171125" y="1615562"/>
                </a:cubicBezTo>
                <a:cubicBezTo>
                  <a:pt x="7176792" y="1605580"/>
                  <a:pt x="7173643" y="1592272"/>
                  <a:pt x="7162942" y="1586449"/>
                </a:cubicBezTo>
                <a:cubicBezTo>
                  <a:pt x="7120131" y="1561495"/>
                  <a:pt x="7075430" y="1537789"/>
                  <a:pt x="7031361" y="1516162"/>
                </a:cubicBezTo>
                <a:cubicBezTo>
                  <a:pt x="7026324" y="1513666"/>
                  <a:pt x="7020658" y="1513250"/>
                  <a:pt x="7014992" y="1514914"/>
                </a:cubicBezTo>
                <a:close/>
                <a:moveTo>
                  <a:pt x="5431618" y="1406780"/>
                </a:moveTo>
                <a:cubicBezTo>
                  <a:pt x="5385028" y="1422168"/>
                  <a:pt x="5337810" y="1439636"/>
                  <a:pt x="5291853" y="1457936"/>
                </a:cubicBezTo>
                <a:cubicBezTo>
                  <a:pt x="5286185" y="1460431"/>
                  <a:pt x="5281780" y="1464174"/>
                  <a:pt x="5279891" y="1469581"/>
                </a:cubicBezTo>
                <a:cubicBezTo>
                  <a:pt x="5277372" y="1474988"/>
                  <a:pt x="5277372" y="1480810"/>
                  <a:pt x="5279891" y="1485801"/>
                </a:cubicBezTo>
                <a:cubicBezTo>
                  <a:pt x="5283040" y="1494119"/>
                  <a:pt x="5291222" y="1499525"/>
                  <a:pt x="5299410" y="1499525"/>
                </a:cubicBezTo>
                <a:cubicBezTo>
                  <a:pt x="5301925" y="1499525"/>
                  <a:pt x="5305076" y="1498694"/>
                  <a:pt x="5307593" y="1497862"/>
                </a:cubicBezTo>
                <a:cubicBezTo>
                  <a:pt x="5352921" y="1479562"/>
                  <a:pt x="5398879" y="1462510"/>
                  <a:pt x="5444838" y="1447538"/>
                </a:cubicBezTo>
                <a:cubicBezTo>
                  <a:pt x="5450504" y="1445874"/>
                  <a:pt x="5454914" y="1442131"/>
                  <a:pt x="5457431" y="1437141"/>
                </a:cubicBezTo>
                <a:cubicBezTo>
                  <a:pt x="5459947" y="1431734"/>
                  <a:pt x="5460578" y="1426327"/>
                  <a:pt x="5458690" y="1420504"/>
                </a:cubicBezTo>
                <a:cubicBezTo>
                  <a:pt x="5457431" y="1415098"/>
                  <a:pt x="5453023" y="1410939"/>
                  <a:pt x="5447987" y="1408027"/>
                </a:cubicBezTo>
                <a:cubicBezTo>
                  <a:pt x="5442950" y="1405532"/>
                  <a:pt x="5437284" y="1405116"/>
                  <a:pt x="5431618" y="1406780"/>
                </a:cubicBezTo>
                <a:close/>
                <a:moveTo>
                  <a:pt x="6753719" y="1404700"/>
                </a:moveTo>
                <a:cubicBezTo>
                  <a:pt x="6748682" y="1402621"/>
                  <a:pt x="6743016" y="1403453"/>
                  <a:pt x="6737979" y="1405948"/>
                </a:cubicBezTo>
                <a:cubicBezTo>
                  <a:pt x="6732313" y="1408443"/>
                  <a:pt x="6728537" y="1413018"/>
                  <a:pt x="6727278" y="1418425"/>
                </a:cubicBezTo>
                <a:cubicBezTo>
                  <a:pt x="6725388" y="1423831"/>
                  <a:pt x="6726019" y="1429654"/>
                  <a:pt x="6728537" y="1434645"/>
                </a:cubicBezTo>
                <a:cubicBezTo>
                  <a:pt x="6731054" y="1440052"/>
                  <a:pt x="6735462" y="1443795"/>
                  <a:pt x="6741128" y="1445459"/>
                </a:cubicBezTo>
                <a:cubicBezTo>
                  <a:pt x="6787717" y="1460431"/>
                  <a:pt x="6833676" y="1477067"/>
                  <a:pt x="6879004" y="1495366"/>
                </a:cubicBezTo>
                <a:cubicBezTo>
                  <a:pt x="6881522" y="1496198"/>
                  <a:pt x="6884041" y="1496614"/>
                  <a:pt x="6887188" y="1496614"/>
                </a:cubicBezTo>
                <a:cubicBezTo>
                  <a:pt x="6895373" y="1496614"/>
                  <a:pt x="6903557" y="1491624"/>
                  <a:pt x="6906706" y="1483306"/>
                </a:cubicBezTo>
                <a:cubicBezTo>
                  <a:pt x="6908594" y="1478315"/>
                  <a:pt x="6908594" y="1472076"/>
                  <a:pt x="6906706" y="1467085"/>
                </a:cubicBezTo>
                <a:cubicBezTo>
                  <a:pt x="6904187" y="1461678"/>
                  <a:pt x="6900410" y="1457936"/>
                  <a:pt x="6894744" y="1455440"/>
                </a:cubicBezTo>
                <a:cubicBezTo>
                  <a:pt x="6848785" y="1437141"/>
                  <a:pt x="6801566" y="1420089"/>
                  <a:pt x="6753719" y="1404700"/>
                </a:cubicBezTo>
                <a:close/>
                <a:moveTo>
                  <a:pt x="5721221" y="1334413"/>
                </a:moveTo>
                <a:cubicBezTo>
                  <a:pt x="5672743" y="1342731"/>
                  <a:pt x="5623638" y="1353129"/>
                  <a:pt x="5575159" y="1365189"/>
                </a:cubicBezTo>
                <a:cubicBezTo>
                  <a:pt x="5563827" y="1368101"/>
                  <a:pt x="5556904" y="1380162"/>
                  <a:pt x="5560051" y="1391807"/>
                </a:cubicBezTo>
                <a:cubicBezTo>
                  <a:pt x="5561941" y="1401373"/>
                  <a:pt x="5570752" y="1408027"/>
                  <a:pt x="5580826" y="1408027"/>
                </a:cubicBezTo>
                <a:cubicBezTo>
                  <a:pt x="5581457" y="1408027"/>
                  <a:pt x="5584602" y="1407612"/>
                  <a:pt x="5585863" y="1407195"/>
                </a:cubicBezTo>
                <a:cubicBezTo>
                  <a:pt x="5632450" y="1395550"/>
                  <a:pt x="5680930" y="1385153"/>
                  <a:pt x="5728776" y="1376419"/>
                </a:cubicBezTo>
                <a:cubicBezTo>
                  <a:pt x="5740737" y="1374339"/>
                  <a:pt x="5748294" y="1363110"/>
                  <a:pt x="5746404" y="1351465"/>
                </a:cubicBezTo>
                <a:cubicBezTo>
                  <a:pt x="5743884" y="1340236"/>
                  <a:pt x="5733185" y="1332333"/>
                  <a:pt x="5721221" y="1334413"/>
                </a:cubicBezTo>
                <a:close/>
                <a:moveTo>
                  <a:pt x="6464115" y="1333165"/>
                </a:moveTo>
                <a:cubicBezTo>
                  <a:pt x="6458449" y="1332333"/>
                  <a:pt x="6453414" y="1333581"/>
                  <a:pt x="6448377" y="1336492"/>
                </a:cubicBezTo>
                <a:cubicBezTo>
                  <a:pt x="6443340" y="1339819"/>
                  <a:pt x="6440821" y="1344810"/>
                  <a:pt x="6439562" y="1350633"/>
                </a:cubicBezTo>
                <a:cubicBezTo>
                  <a:pt x="6438933" y="1356456"/>
                  <a:pt x="6440192" y="1361862"/>
                  <a:pt x="6443340" y="1366853"/>
                </a:cubicBezTo>
                <a:cubicBezTo>
                  <a:pt x="6446487" y="1371012"/>
                  <a:pt x="6451524" y="1374339"/>
                  <a:pt x="6457190" y="1375171"/>
                </a:cubicBezTo>
                <a:cubicBezTo>
                  <a:pt x="6505038" y="1383489"/>
                  <a:pt x="6553515" y="1393887"/>
                  <a:pt x="6600733" y="1405532"/>
                </a:cubicBezTo>
                <a:cubicBezTo>
                  <a:pt x="6601362" y="1405532"/>
                  <a:pt x="6604511" y="1405948"/>
                  <a:pt x="6605140" y="1405948"/>
                </a:cubicBezTo>
                <a:cubicBezTo>
                  <a:pt x="6615214" y="1405948"/>
                  <a:pt x="6624027" y="1399294"/>
                  <a:pt x="6625917" y="1389728"/>
                </a:cubicBezTo>
                <a:cubicBezTo>
                  <a:pt x="6629064" y="1378083"/>
                  <a:pt x="6622139" y="1366853"/>
                  <a:pt x="6610177" y="1363942"/>
                </a:cubicBezTo>
                <a:cubicBezTo>
                  <a:pt x="6562329" y="1351881"/>
                  <a:pt x="6513223" y="1341483"/>
                  <a:pt x="6464115" y="1333165"/>
                </a:cubicBezTo>
                <a:close/>
                <a:moveTo>
                  <a:pt x="6017750" y="1303220"/>
                </a:moveTo>
                <a:cubicBezTo>
                  <a:pt x="5968015" y="1304884"/>
                  <a:pt x="5917646" y="1308627"/>
                  <a:pt x="5869171" y="1313618"/>
                </a:cubicBezTo>
                <a:cubicBezTo>
                  <a:pt x="5857207" y="1314865"/>
                  <a:pt x="5849026" y="1325263"/>
                  <a:pt x="5849655" y="1336908"/>
                </a:cubicBezTo>
                <a:cubicBezTo>
                  <a:pt x="5850914" y="1347722"/>
                  <a:pt x="5859727" y="1356040"/>
                  <a:pt x="5871061" y="1356040"/>
                </a:cubicBezTo>
                <a:lnTo>
                  <a:pt x="5872947" y="1356040"/>
                </a:lnTo>
                <a:cubicBezTo>
                  <a:pt x="5921426" y="1351049"/>
                  <a:pt x="5970530" y="1347306"/>
                  <a:pt x="6019009" y="1346058"/>
                </a:cubicBezTo>
                <a:cubicBezTo>
                  <a:pt x="6030971" y="1345642"/>
                  <a:pt x="6040413" y="1335660"/>
                  <a:pt x="6039784" y="1324015"/>
                </a:cubicBezTo>
                <a:cubicBezTo>
                  <a:pt x="6039784" y="1311538"/>
                  <a:pt x="6030971" y="1303220"/>
                  <a:pt x="6017750" y="1303220"/>
                </a:cubicBezTo>
                <a:close/>
                <a:moveTo>
                  <a:pt x="6167588" y="1302804"/>
                </a:moveTo>
                <a:cubicBezTo>
                  <a:pt x="6161922" y="1302389"/>
                  <a:pt x="6156254" y="1304468"/>
                  <a:pt x="6151848" y="1308211"/>
                </a:cubicBezTo>
                <a:cubicBezTo>
                  <a:pt x="6148072" y="1311954"/>
                  <a:pt x="6145552" y="1317361"/>
                  <a:pt x="6144923" y="1323600"/>
                </a:cubicBezTo>
                <a:cubicBezTo>
                  <a:pt x="6144294" y="1329422"/>
                  <a:pt x="6146811" y="1334829"/>
                  <a:pt x="6150589" y="1338988"/>
                </a:cubicBezTo>
                <a:cubicBezTo>
                  <a:pt x="6154995" y="1343147"/>
                  <a:pt x="6160034" y="1345226"/>
                  <a:pt x="6165698" y="1345642"/>
                </a:cubicBezTo>
                <a:cubicBezTo>
                  <a:pt x="6214175" y="1347306"/>
                  <a:pt x="6263283" y="1350217"/>
                  <a:pt x="6312389" y="1355624"/>
                </a:cubicBezTo>
                <a:cubicBezTo>
                  <a:pt x="6312389" y="1355624"/>
                  <a:pt x="6313648" y="1355624"/>
                  <a:pt x="6314277" y="1355624"/>
                </a:cubicBezTo>
                <a:cubicBezTo>
                  <a:pt x="6324980" y="1355624"/>
                  <a:pt x="6334423" y="1347306"/>
                  <a:pt x="6335683" y="1336492"/>
                </a:cubicBezTo>
                <a:cubicBezTo>
                  <a:pt x="6336942" y="1324431"/>
                  <a:pt x="6328129" y="1314034"/>
                  <a:pt x="6316167" y="1312786"/>
                </a:cubicBezTo>
                <a:cubicBezTo>
                  <a:pt x="6267059" y="1307795"/>
                  <a:pt x="6216694" y="1304468"/>
                  <a:pt x="6167588" y="1302804"/>
                </a:cubicBezTo>
                <a:close/>
                <a:moveTo>
                  <a:pt x="6095186" y="710146"/>
                </a:moveTo>
                <a:cubicBezTo>
                  <a:pt x="6083224" y="710146"/>
                  <a:pt x="6073783" y="719711"/>
                  <a:pt x="6073783" y="731356"/>
                </a:cubicBezTo>
                <a:lnTo>
                  <a:pt x="6073783" y="878170"/>
                </a:lnTo>
                <a:cubicBezTo>
                  <a:pt x="6073783" y="889815"/>
                  <a:pt x="6083224" y="899380"/>
                  <a:pt x="6095186" y="899380"/>
                </a:cubicBezTo>
                <a:cubicBezTo>
                  <a:pt x="6107148" y="899380"/>
                  <a:pt x="6116592" y="889815"/>
                  <a:pt x="6116592" y="878170"/>
                </a:cubicBezTo>
                <a:lnTo>
                  <a:pt x="6116592" y="731356"/>
                </a:lnTo>
                <a:cubicBezTo>
                  <a:pt x="6116592" y="719711"/>
                  <a:pt x="6107148" y="710146"/>
                  <a:pt x="6095186" y="710146"/>
                </a:cubicBezTo>
                <a:close/>
                <a:moveTo>
                  <a:pt x="6095186" y="416104"/>
                </a:moveTo>
                <a:cubicBezTo>
                  <a:pt x="6083224" y="416104"/>
                  <a:pt x="6073783" y="425669"/>
                  <a:pt x="6073783" y="437730"/>
                </a:cubicBezTo>
                <a:lnTo>
                  <a:pt x="6073783" y="584128"/>
                </a:lnTo>
                <a:cubicBezTo>
                  <a:pt x="6073783" y="596189"/>
                  <a:pt x="6083224" y="605754"/>
                  <a:pt x="6095186" y="605754"/>
                </a:cubicBezTo>
                <a:cubicBezTo>
                  <a:pt x="6107148" y="605754"/>
                  <a:pt x="6116592" y="596189"/>
                  <a:pt x="6116592" y="584128"/>
                </a:cubicBezTo>
                <a:lnTo>
                  <a:pt x="6116592" y="437730"/>
                </a:lnTo>
                <a:cubicBezTo>
                  <a:pt x="6116592" y="425669"/>
                  <a:pt x="6107148" y="416104"/>
                  <a:pt x="6095186" y="416104"/>
                </a:cubicBezTo>
                <a:close/>
                <a:moveTo>
                  <a:pt x="6095186" y="122477"/>
                </a:moveTo>
                <a:cubicBezTo>
                  <a:pt x="6083224" y="122477"/>
                  <a:pt x="6073783" y="132043"/>
                  <a:pt x="6073783" y="143688"/>
                </a:cubicBezTo>
                <a:lnTo>
                  <a:pt x="6073783" y="290501"/>
                </a:lnTo>
                <a:cubicBezTo>
                  <a:pt x="6073783" y="302146"/>
                  <a:pt x="6083224" y="311712"/>
                  <a:pt x="6095186" y="311712"/>
                </a:cubicBezTo>
                <a:cubicBezTo>
                  <a:pt x="6107148" y="311712"/>
                  <a:pt x="6116592" y="302146"/>
                  <a:pt x="6116592" y="290501"/>
                </a:cubicBezTo>
                <a:lnTo>
                  <a:pt x="6116592" y="143688"/>
                </a:lnTo>
                <a:cubicBezTo>
                  <a:pt x="6116592" y="132043"/>
                  <a:pt x="6107148" y="122477"/>
                  <a:pt x="6095186" y="122477"/>
                </a:cubicBezTo>
                <a:close/>
                <a:moveTo>
                  <a:pt x="5773474" y="0"/>
                </a:moveTo>
                <a:lnTo>
                  <a:pt x="6075218" y="0"/>
                </a:lnTo>
                <a:lnTo>
                  <a:pt x="6079999" y="11796"/>
                </a:lnTo>
                <a:cubicBezTo>
                  <a:pt x="6083853" y="15695"/>
                  <a:pt x="6089207" y="18086"/>
                  <a:pt x="6095186" y="18086"/>
                </a:cubicBezTo>
                <a:cubicBezTo>
                  <a:pt x="6101167" y="18086"/>
                  <a:pt x="6106520" y="15695"/>
                  <a:pt x="6110374" y="11796"/>
                </a:cubicBezTo>
                <a:lnTo>
                  <a:pt x="6115156" y="0"/>
                </a:lnTo>
                <a:lnTo>
                  <a:pt x="6420046" y="0"/>
                </a:lnTo>
                <a:lnTo>
                  <a:pt x="6420046" y="1020823"/>
                </a:lnTo>
                <a:lnTo>
                  <a:pt x="6465376" y="1027894"/>
                </a:lnTo>
                <a:cubicBezTo>
                  <a:pt x="6981624" y="1106499"/>
                  <a:pt x="7450655" y="1344395"/>
                  <a:pt x="7822733" y="1716210"/>
                </a:cubicBezTo>
                <a:cubicBezTo>
                  <a:pt x="8194181" y="2088025"/>
                  <a:pt x="8432159" y="2557162"/>
                  <a:pt x="8510856" y="3072879"/>
                </a:cubicBezTo>
                <a:lnTo>
                  <a:pt x="8517781" y="3118628"/>
                </a:lnTo>
                <a:lnTo>
                  <a:pt x="12191999" y="3118628"/>
                </a:lnTo>
                <a:lnTo>
                  <a:pt x="12191999" y="3420572"/>
                </a:lnTo>
                <a:lnTo>
                  <a:pt x="12168043" y="3420572"/>
                </a:lnTo>
                <a:cubicBezTo>
                  <a:pt x="12156711" y="3420572"/>
                  <a:pt x="12146637" y="3430138"/>
                  <a:pt x="12146637" y="3442199"/>
                </a:cubicBezTo>
                <a:cubicBezTo>
                  <a:pt x="12146637" y="3453844"/>
                  <a:pt x="12156711" y="3463410"/>
                  <a:pt x="12168043" y="3463410"/>
                </a:cubicBezTo>
                <a:lnTo>
                  <a:pt x="12191999" y="3463410"/>
                </a:lnTo>
                <a:lnTo>
                  <a:pt x="12191999" y="3765770"/>
                </a:lnTo>
                <a:lnTo>
                  <a:pt x="8517781" y="3765770"/>
                </a:lnTo>
                <a:lnTo>
                  <a:pt x="8510856" y="3811519"/>
                </a:lnTo>
                <a:cubicBezTo>
                  <a:pt x="8432159" y="4327237"/>
                  <a:pt x="8194181" y="4796373"/>
                  <a:pt x="7822733" y="5168188"/>
                </a:cubicBezTo>
                <a:cubicBezTo>
                  <a:pt x="7450655" y="5540004"/>
                  <a:pt x="6981624" y="5777899"/>
                  <a:pt x="6465376" y="5856505"/>
                </a:cubicBezTo>
                <a:lnTo>
                  <a:pt x="6420046" y="5863575"/>
                </a:lnTo>
                <a:lnTo>
                  <a:pt x="6420046" y="6870212"/>
                </a:lnTo>
                <a:lnTo>
                  <a:pt x="6116592" y="6870212"/>
                </a:lnTo>
                <a:lnTo>
                  <a:pt x="6116592" y="6781469"/>
                </a:lnTo>
                <a:cubicBezTo>
                  <a:pt x="6116592" y="6769823"/>
                  <a:pt x="6107148" y="6760258"/>
                  <a:pt x="6095186" y="6760258"/>
                </a:cubicBezTo>
                <a:cubicBezTo>
                  <a:pt x="6083224" y="6760258"/>
                  <a:pt x="6073783" y="6769823"/>
                  <a:pt x="6073783" y="6781469"/>
                </a:cubicBezTo>
                <a:lnTo>
                  <a:pt x="6073783" y="6870212"/>
                </a:lnTo>
                <a:lnTo>
                  <a:pt x="5772845" y="6870212"/>
                </a:lnTo>
                <a:lnTo>
                  <a:pt x="5772845" y="5863575"/>
                </a:lnTo>
                <a:lnTo>
                  <a:pt x="5727519" y="5856505"/>
                </a:lnTo>
                <a:cubicBezTo>
                  <a:pt x="5211269" y="5777899"/>
                  <a:pt x="4742237" y="5540004"/>
                  <a:pt x="4370159" y="5168188"/>
                </a:cubicBezTo>
                <a:cubicBezTo>
                  <a:pt x="3998709" y="4796373"/>
                  <a:pt x="3760731" y="4327237"/>
                  <a:pt x="3682034" y="3811519"/>
                </a:cubicBezTo>
                <a:lnTo>
                  <a:pt x="3675109" y="3765770"/>
                </a:lnTo>
                <a:lnTo>
                  <a:pt x="3667615" y="3765770"/>
                </a:lnTo>
                <a:lnTo>
                  <a:pt x="3667615" y="3765769"/>
                </a:lnTo>
                <a:lnTo>
                  <a:pt x="0" y="3765769"/>
                </a:lnTo>
                <a:lnTo>
                  <a:pt x="0" y="3463825"/>
                </a:lnTo>
                <a:lnTo>
                  <a:pt x="50985" y="3463825"/>
                </a:lnTo>
                <a:cubicBezTo>
                  <a:pt x="62317" y="3463825"/>
                  <a:pt x="72391" y="3454259"/>
                  <a:pt x="72391" y="3442198"/>
                </a:cubicBezTo>
                <a:cubicBezTo>
                  <a:pt x="72391" y="3430553"/>
                  <a:pt x="62317" y="3420987"/>
                  <a:pt x="50985" y="3420987"/>
                </a:cubicBezTo>
                <a:lnTo>
                  <a:pt x="0" y="3420987"/>
                </a:lnTo>
                <a:lnTo>
                  <a:pt x="0" y="3118627"/>
                </a:lnTo>
                <a:lnTo>
                  <a:pt x="3675109" y="3118627"/>
                </a:lnTo>
                <a:lnTo>
                  <a:pt x="3682034" y="3072879"/>
                </a:lnTo>
                <a:cubicBezTo>
                  <a:pt x="3760731" y="2557162"/>
                  <a:pt x="3998709" y="2088025"/>
                  <a:pt x="4370790" y="1716210"/>
                </a:cubicBezTo>
                <a:cubicBezTo>
                  <a:pt x="4742869" y="1344395"/>
                  <a:pt x="5211899" y="1106499"/>
                  <a:pt x="5727519" y="1027894"/>
                </a:cubicBezTo>
                <a:lnTo>
                  <a:pt x="5773474" y="1020823"/>
                </a:lnTo>
                <a:close/>
              </a:path>
            </a:pathLst>
          </a:custGeom>
          <a:solidFill>
            <a:srgbClr val="2C3E50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B93D2E8-04A5-467A-B411-69BE30DBAF28}"/>
              </a:ext>
            </a:extLst>
          </p:cNvPr>
          <p:cNvGrpSpPr/>
          <p:nvPr/>
        </p:nvGrpSpPr>
        <p:grpSpPr>
          <a:xfrm>
            <a:off x="3189531" y="532908"/>
            <a:ext cx="1248230" cy="1248230"/>
            <a:chOff x="1924326" y="1271420"/>
            <a:chExt cx="1114376" cy="1114376"/>
          </a:xfrm>
        </p:grpSpPr>
        <p:sp>
          <p:nvSpPr>
            <p:cNvPr id="71" name="Teardrop 70">
              <a:extLst>
                <a:ext uri="{FF2B5EF4-FFF2-40B4-BE49-F238E27FC236}">
                  <a16:creationId xmlns:a16="http://schemas.microsoft.com/office/drawing/2014/main" id="{77638643-B05F-4C5D-80E1-38E2AC0C961D}"/>
                </a:ext>
              </a:extLst>
            </p:cNvPr>
            <p:cNvSpPr/>
            <p:nvPr/>
          </p:nvSpPr>
          <p:spPr>
            <a:xfrm rot="5400000">
              <a:off x="1924326" y="1271420"/>
              <a:ext cx="1114376" cy="1114376"/>
            </a:xfrm>
            <a:prstGeom prst="teardrop">
              <a:avLst/>
            </a:prstGeom>
            <a:solidFill>
              <a:schemeClr val="bg1"/>
            </a:solidFill>
            <a:ln w="92075">
              <a:solidFill>
                <a:srgbClr val="C038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7FF8713-EDF2-4F59-B00C-B4E4B3F69687}"/>
                </a:ext>
              </a:extLst>
            </p:cNvPr>
            <p:cNvSpPr txBox="1"/>
            <p:nvPr/>
          </p:nvSpPr>
          <p:spPr>
            <a:xfrm>
              <a:off x="2051324" y="1375234"/>
              <a:ext cx="860380" cy="906749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6000" b="1" cap="all" noProof="1">
                  <a:solidFill>
                    <a:srgbClr val="C0382A"/>
                  </a:solidFill>
                </a:rPr>
                <a:t>01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1AE5B76-69CD-493B-B874-8A8B5DBA1637}"/>
              </a:ext>
            </a:extLst>
          </p:cNvPr>
          <p:cNvGrpSpPr/>
          <p:nvPr/>
        </p:nvGrpSpPr>
        <p:grpSpPr>
          <a:xfrm>
            <a:off x="7754240" y="532908"/>
            <a:ext cx="1248230" cy="1248230"/>
            <a:chOff x="5980133" y="1272322"/>
            <a:chExt cx="1114376" cy="1114376"/>
          </a:xfrm>
        </p:grpSpPr>
        <p:sp>
          <p:nvSpPr>
            <p:cNvPr id="69" name="Teardrop 68">
              <a:extLst>
                <a:ext uri="{FF2B5EF4-FFF2-40B4-BE49-F238E27FC236}">
                  <a16:creationId xmlns:a16="http://schemas.microsoft.com/office/drawing/2014/main" id="{56118DE6-CD3D-4540-822E-4191988E9267}"/>
                </a:ext>
              </a:extLst>
            </p:cNvPr>
            <p:cNvSpPr/>
            <p:nvPr/>
          </p:nvSpPr>
          <p:spPr>
            <a:xfrm rot="10800000">
              <a:off x="5980133" y="1272322"/>
              <a:ext cx="1114376" cy="1114376"/>
            </a:xfrm>
            <a:prstGeom prst="teardrop">
              <a:avLst/>
            </a:prstGeom>
            <a:solidFill>
              <a:schemeClr val="bg1"/>
            </a:solidFill>
            <a:ln w="92075">
              <a:solidFill>
                <a:srgbClr val="9ABC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FC75D5D-C9A4-45A9-B554-0F23282C5909}"/>
                </a:ext>
              </a:extLst>
            </p:cNvPr>
            <p:cNvSpPr txBox="1"/>
            <p:nvPr/>
          </p:nvSpPr>
          <p:spPr>
            <a:xfrm>
              <a:off x="6107131" y="1376136"/>
              <a:ext cx="860380" cy="906749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6000" b="1" cap="all" noProof="1">
                  <a:solidFill>
                    <a:srgbClr val="9ABC59"/>
                  </a:solidFill>
                </a:rPr>
                <a:t>02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CE750A8-8C76-4090-98FA-740109474E25}"/>
              </a:ext>
            </a:extLst>
          </p:cNvPr>
          <p:cNvGrpSpPr/>
          <p:nvPr/>
        </p:nvGrpSpPr>
        <p:grpSpPr>
          <a:xfrm>
            <a:off x="3189531" y="5076086"/>
            <a:ext cx="1248230" cy="1248230"/>
            <a:chOff x="1924326" y="4809814"/>
            <a:chExt cx="1114376" cy="1114376"/>
          </a:xfrm>
        </p:grpSpPr>
        <p:sp>
          <p:nvSpPr>
            <p:cNvPr id="67" name="Teardrop 66">
              <a:extLst>
                <a:ext uri="{FF2B5EF4-FFF2-40B4-BE49-F238E27FC236}">
                  <a16:creationId xmlns:a16="http://schemas.microsoft.com/office/drawing/2014/main" id="{9BAD4A9E-7E3C-4181-89E7-EAF2933C542F}"/>
                </a:ext>
              </a:extLst>
            </p:cNvPr>
            <p:cNvSpPr/>
            <p:nvPr/>
          </p:nvSpPr>
          <p:spPr>
            <a:xfrm>
              <a:off x="1924326" y="4809814"/>
              <a:ext cx="1114376" cy="1114376"/>
            </a:xfrm>
            <a:prstGeom prst="teardrop">
              <a:avLst/>
            </a:prstGeom>
            <a:solidFill>
              <a:schemeClr val="bg1"/>
            </a:solidFill>
            <a:ln w="92075">
              <a:solidFill>
                <a:srgbClr val="2B80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8E534D0-72E2-4892-90E1-C02847361CF6}"/>
                </a:ext>
              </a:extLst>
            </p:cNvPr>
            <p:cNvSpPr txBox="1"/>
            <p:nvPr/>
          </p:nvSpPr>
          <p:spPr>
            <a:xfrm>
              <a:off x="2051359" y="4873318"/>
              <a:ext cx="860380" cy="906748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6000" b="1" cap="all" noProof="1">
                  <a:solidFill>
                    <a:srgbClr val="2B80B9"/>
                  </a:solidFill>
                </a:rPr>
                <a:t>04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752B98C-F432-4CAA-9022-BD4FFA1D304D}"/>
              </a:ext>
            </a:extLst>
          </p:cNvPr>
          <p:cNvGrpSpPr/>
          <p:nvPr/>
        </p:nvGrpSpPr>
        <p:grpSpPr>
          <a:xfrm>
            <a:off x="7754240" y="5076087"/>
            <a:ext cx="1248230" cy="1248230"/>
            <a:chOff x="5980133" y="4809814"/>
            <a:chExt cx="1114376" cy="1114376"/>
          </a:xfrm>
        </p:grpSpPr>
        <p:sp>
          <p:nvSpPr>
            <p:cNvPr id="65" name="Teardrop 64">
              <a:extLst>
                <a:ext uri="{FF2B5EF4-FFF2-40B4-BE49-F238E27FC236}">
                  <a16:creationId xmlns:a16="http://schemas.microsoft.com/office/drawing/2014/main" id="{BF2AA494-98AD-45E3-814E-B1556BCE1F31}"/>
                </a:ext>
              </a:extLst>
            </p:cNvPr>
            <p:cNvSpPr/>
            <p:nvPr/>
          </p:nvSpPr>
          <p:spPr>
            <a:xfrm rot="16200000">
              <a:off x="5980133" y="4809814"/>
              <a:ext cx="1114376" cy="1114376"/>
            </a:xfrm>
            <a:prstGeom prst="teardrop">
              <a:avLst/>
            </a:prstGeom>
            <a:solidFill>
              <a:schemeClr val="bg1"/>
            </a:solidFill>
            <a:ln w="92075">
              <a:solidFill>
                <a:srgbClr val="F39B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085BA2A-FD68-43A0-A340-F5AAAF0FD32D}"/>
                </a:ext>
              </a:extLst>
            </p:cNvPr>
            <p:cNvSpPr txBox="1"/>
            <p:nvPr/>
          </p:nvSpPr>
          <p:spPr>
            <a:xfrm>
              <a:off x="6083871" y="4861132"/>
              <a:ext cx="860380" cy="906748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en-US" sz="6000" b="1" cap="all" noProof="1">
                  <a:solidFill>
                    <a:srgbClr val="F39B13"/>
                  </a:solidFill>
                </a:rPr>
                <a:t>03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963EBB97-7689-49D6-81E4-289AEB00490F}"/>
              </a:ext>
            </a:extLst>
          </p:cNvPr>
          <p:cNvSpPr/>
          <p:nvPr/>
        </p:nvSpPr>
        <p:spPr>
          <a:xfrm>
            <a:off x="9239354" y="348142"/>
            <a:ext cx="272219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noProof="1">
                <a:solidFill>
                  <a:schemeClr val="bg1"/>
                </a:solidFill>
              </a:rPr>
              <a:t>Cadastro no </a:t>
            </a:r>
            <a:r>
              <a:rPr lang="en-US" sz="2400" b="1" i="1" noProof="1">
                <a:solidFill>
                  <a:schemeClr val="bg1"/>
                </a:solidFill>
              </a:rPr>
              <a:t>e-</a:t>
            </a:r>
            <a:r>
              <a:rPr lang="en-US" sz="2400" b="1" noProof="1">
                <a:solidFill>
                  <a:schemeClr val="bg1"/>
                </a:solidFill>
              </a:rPr>
              <a:t>SISBI</a:t>
            </a:r>
          </a:p>
          <a:p>
            <a:pPr algn="just"/>
            <a:r>
              <a:rPr lang="en-US" noProof="1">
                <a:solidFill>
                  <a:schemeClr val="bg1"/>
                </a:solidFill>
              </a:rPr>
              <a:t>Serviços de inspeção, estabelecimentos e produtos.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8DCCA73-0D39-49F5-9E4D-95D8928071A0}"/>
              </a:ext>
            </a:extLst>
          </p:cNvPr>
          <p:cNvSpPr/>
          <p:nvPr/>
        </p:nvSpPr>
        <p:spPr>
          <a:xfrm>
            <a:off x="9047786" y="4478533"/>
            <a:ext cx="2913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noProof="1">
                <a:solidFill>
                  <a:schemeClr val="bg1"/>
                </a:solidFill>
              </a:rPr>
              <a:t>Âmbito de comércio</a:t>
            </a:r>
          </a:p>
          <a:p>
            <a:pPr algn="just"/>
            <a:r>
              <a:rPr lang="en-US" noProof="1">
                <a:solidFill>
                  <a:schemeClr val="bg1"/>
                </a:solidFill>
              </a:rPr>
              <a:t>Território dos municípios consorciados de mesma unidade da Federação de registro do produto.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F6E81CD-1592-4A23-9519-E22762707A0F}"/>
              </a:ext>
            </a:extLst>
          </p:cNvPr>
          <p:cNvSpPr/>
          <p:nvPr/>
        </p:nvSpPr>
        <p:spPr>
          <a:xfrm>
            <a:off x="136406" y="4613750"/>
            <a:ext cx="300195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noProof="1">
                <a:solidFill>
                  <a:schemeClr val="bg1"/>
                </a:solidFill>
              </a:rPr>
              <a:t>Adesão ao SISBI-POA</a:t>
            </a:r>
          </a:p>
          <a:p>
            <a:pPr algn="just"/>
            <a:r>
              <a:rPr lang="en-US" noProof="1">
                <a:solidFill>
                  <a:schemeClr val="bg1"/>
                </a:solidFill>
              </a:rPr>
              <a:t>Período de três anos para aderir ao Sisbi-POA da data do cadastro no e-SISBI.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A3CC487-3477-4717-933B-11E622E03CC7}"/>
              </a:ext>
            </a:extLst>
          </p:cNvPr>
          <p:cNvSpPr/>
          <p:nvPr/>
        </p:nvSpPr>
        <p:spPr>
          <a:xfrm>
            <a:off x="142254" y="348141"/>
            <a:ext cx="28103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noProof="1">
                <a:solidFill>
                  <a:schemeClr val="bg1"/>
                </a:solidFill>
              </a:rPr>
              <a:t>Legislação</a:t>
            </a:r>
          </a:p>
          <a:p>
            <a:pPr marL="0" marR="0" lvl="0" indent="0" algn="just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chemeClr val="bg1"/>
                </a:solidFill>
              </a:rPr>
              <a:t>Decreto</a:t>
            </a:r>
            <a:r>
              <a:rPr lang="en-US" dirty="0">
                <a:solidFill>
                  <a:schemeClr val="bg1"/>
                </a:solidFill>
              </a:rPr>
              <a:t> n</a:t>
            </a:r>
            <a:r>
              <a:rPr lang="pt-BR" dirty="0">
                <a:solidFill>
                  <a:schemeClr val="bg1"/>
                </a:solidFill>
              </a:rPr>
              <a:t>º 10.032, de 1º de outubro de 2019.</a:t>
            </a:r>
          </a:p>
          <a:p>
            <a:pPr marL="0" marR="0" lvl="0" indent="0" algn="just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chemeClr val="bg1"/>
                </a:solidFill>
              </a:rPr>
              <a:t>Instrução Normativa nº 29, de 23 de abril de 2020.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255AF6-1135-2640-8025-8DF51203A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9" y="2821865"/>
            <a:ext cx="3048000" cy="1656668"/>
          </a:xfrm>
        </p:spPr>
        <p:txBody>
          <a:bodyPr>
            <a:normAutofit/>
          </a:bodyPr>
          <a:lstStyle/>
          <a:p>
            <a:pPr algn="ctr"/>
            <a:r>
              <a:rPr lang="pt-BR" sz="2800" dirty="0"/>
              <a:t>Comércio regional no território do consórcio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4419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CA3771-4F3A-4798-8EDA-F5E03A65D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058C9D-140A-430E-95B8-5560DBD9D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9F8575D9-C171-4B03-8CEC-441EE9B94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5175" y="442146"/>
            <a:ext cx="7886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i="1" dirty="0">
                <a:solidFill>
                  <a:srgbClr val="005500"/>
                </a:solidFill>
                <a:latin typeface="Arial Black" panose="020B0A04020102020204" pitchFamily="34" charset="0"/>
                <a:ea typeface="DejaVu Sans"/>
                <a:cs typeface="DejaVu Sans"/>
              </a:rPr>
              <a:t>COMPROMISSOS DO MAPA</a:t>
            </a:r>
          </a:p>
        </p:txBody>
      </p:sp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BE84FA0E-2C81-4BAC-8F10-1A87F1C61052}"/>
              </a:ext>
            </a:extLst>
          </p:cNvPr>
          <p:cNvCxnSpPr/>
          <p:nvPr/>
        </p:nvCxnSpPr>
        <p:spPr>
          <a:xfrm>
            <a:off x="-71710" y="1052414"/>
            <a:ext cx="57959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12">
            <a:extLst>
              <a:ext uri="{FF2B5EF4-FFF2-40B4-BE49-F238E27FC236}">
                <a16:creationId xmlns:a16="http://schemas.microsoft.com/office/drawing/2014/main" id="{533B875F-EFF7-45A6-ADD6-9152DC260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1412776"/>
            <a:ext cx="7386638" cy="437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pt-BR" sz="2400" i="1" dirty="0">
                <a:solidFill>
                  <a:srgbClr val="005500"/>
                </a:solidFill>
                <a:latin typeface="Arial Black" pitchFamily="34" charset="0"/>
              </a:rPr>
              <a:t>MISSÃO :</a:t>
            </a:r>
          </a:p>
          <a:p>
            <a:pPr algn="just" eaLnBrk="1" hangingPunct="1">
              <a:defRPr/>
            </a:pPr>
            <a:endParaRPr lang="pt-BR" sz="2400" i="1" dirty="0">
              <a:solidFill>
                <a:srgbClr val="005500"/>
              </a:solidFill>
              <a:latin typeface="+mj-lt"/>
            </a:endParaRPr>
          </a:p>
          <a:p>
            <a:pPr algn="just" eaLnBrk="1" hangingPunct="1">
              <a:defRPr/>
            </a:pPr>
            <a:r>
              <a:rPr lang="pt-BR" sz="3800" i="1" dirty="0">
                <a:solidFill>
                  <a:srgbClr val="005500"/>
                </a:solidFill>
                <a:latin typeface="+mj-lt"/>
              </a:rPr>
              <a:t>“</a:t>
            </a:r>
            <a:r>
              <a:rPr lang="pt-BR" sz="2400" i="1" dirty="0">
                <a:solidFill>
                  <a:srgbClr val="005500"/>
                </a:solidFill>
                <a:latin typeface="Arial Narrow" pitchFamily="34" charset="0"/>
              </a:rPr>
              <a:t>Promover o desenvolvimento sustentável e a competitividade do agronegócio em benefício da sociedade brasileira”</a:t>
            </a:r>
          </a:p>
          <a:p>
            <a:pPr algn="just" eaLnBrk="1" hangingPunct="1">
              <a:defRPr/>
            </a:pPr>
            <a:endParaRPr lang="pt-BR" sz="2400" i="1" dirty="0">
              <a:solidFill>
                <a:srgbClr val="005500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endParaRPr lang="pt-BR" sz="2400" i="1" dirty="0">
              <a:solidFill>
                <a:srgbClr val="005500"/>
              </a:solidFill>
              <a:latin typeface="Arial Narrow" pitchFamily="34" charset="0"/>
            </a:endParaRPr>
          </a:p>
          <a:p>
            <a:pPr algn="ctr" eaLnBrk="1" hangingPunct="1">
              <a:defRPr/>
            </a:pPr>
            <a:r>
              <a:rPr lang="en-US" sz="2400" i="1" spc="-100" dirty="0">
                <a:solidFill>
                  <a:srgbClr val="005500"/>
                </a:solidFill>
                <a:latin typeface="Arial Black" pitchFamily="34" charset="0"/>
              </a:rPr>
              <a:t>VISÃO DE FUTURO :</a:t>
            </a:r>
          </a:p>
          <a:p>
            <a:pPr algn="just" eaLnBrk="1" hangingPunct="1">
              <a:defRPr/>
            </a:pPr>
            <a:endParaRPr lang="en-US" sz="2400" i="1" spc="-100" dirty="0">
              <a:solidFill>
                <a:srgbClr val="005500"/>
              </a:solidFill>
              <a:latin typeface="Arial Black" pitchFamily="34" charset="0"/>
            </a:endParaRPr>
          </a:p>
          <a:p>
            <a:pPr algn="just" eaLnBrk="1" hangingPunct="1">
              <a:defRPr/>
            </a:pPr>
            <a:r>
              <a:rPr lang="pt-BR" altLang="pt-BR" sz="2400" i="1" dirty="0">
                <a:solidFill>
                  <a:srgbClr val="005500"/>
                </a:solidFill>
                <a:latin typeface="Arial Narrow" pitchFamily="34" charset="0"/>
              </a:rPr>
              <a:t>“Ser Reconhecido pela Qualidade e Agilidade na Implementação de Políticas e na Prestação de Serviços para o Desenvolvimento Sustentável do Agronegócio.”</a:t>
            </a:r>
          </a:p>
        </p:txBody>
      </p:sp>
    </p:spTree>
    <p:extLst>
      <p:ext uri="{BB962C8B-B14F-4D97-AF65-F5344CB8AC3E}">
        <p14:creationId xmlns:p14="http://schemas.microsoft.com/office/powerpoint/2010/main" val="4292611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4DB5DBC-BC54-49FC-ABBC-32B072986561}"/>
              </a:ext>
            </a:extLst>
          </p:cNvPr>
          <p:cNvSpPr txBox="1"/>
          <p:nvPr/>
        </p:nvSpPr>
        <p:spPr>
          <a:xfrm>
            <a:off x="2774631" y="498249"/>
            <a:ext cx="905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Instrução Normativa Nº 29, de 23 de abril de abril de 2020 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ECE14E1-DEF1-4605-AA8B-963282B2D8A3}"/>
              </a:ext>
            </a:extLst>
          </p:cNvPr>
          <p:cNvSpPr>
            <a:spLocks/>
          </p:cNvSpPr>
          <p:nvPr/>
        </p:nvSpPr>
        <p:spPr bwMode="auto">
          <a:xfrm>
            <a:off x="6138070" y="2395538"/>
            <a:ext cx="2462213" cy="2130425"/>
          </a:xfrm>
          <a:custGeom>
            <a:avLst/>
            <a:gdLst>
              <a:gd name="T0" fmla="*/ 334 w 610"/>
              <a:gd name="T1" fmla="*/ 527 h 527"/>
              <a:gd name="T2" fmla="*/ 610 w 610"/>
              <a:gd name="T3" fmla="*/ 255 h 527"/>
              <a:gd name="T4" fmla="*/ 0 w 610"/>
              <a:gd name="T5" fmla="*/ 0 h 527"/>
              <a:gd name="T6" fmla="*/ 0 w 610"/>
              <a:gd name="T7" fmla="*/ 387 h 527"/>
              <a:gd name="T8" fmla="*/ 334 w 610"/>
              <a:gd name="T9" fmla="*/ 527 h 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0" h="527">
                <a:moveTo>
                  <a:pt x="334" y="527"/>
                </a:moveTo>
                <a:cubicBezTo>
                  <a:pt x="610" y="255"/>
                  <a:pt x="610" y="255"/>
                  <a:pt x="610" y="255"/>
                </a:cubicBezTo>
                <a:cubicBezTo>
                  <a:pt x="453" y="100"/>
                  <a:pt x="238" y="3"/>
                  <a:pt x="0" y="0"/>
                </a:cubicBezTo>
                <a:cubicBezTo>
                  <a:pt x="0" y="387"/>
                  <a:pt x="0" y="387"/>
                  <a:pt x="0" y="387"/>
                </a:cubicBezTo>
                <a:cubicBezTo>
                  <a:pt x="130" y="390"/>
                  <a:pt x="247" y="443"/>
                  <a:pt x="334" y="527"/>
                </a:cubicBezTo>
                <a:close/>
              </a:path>
            </a:pathLst>
          </a:custGeom>
          <a:solidFill>
            <a:srgbClr val="EE864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855E0A7-30EF-4385-BA9B-FBFF248DCE29}"/>
              </a:ext>
            </a:extLst>
          </p:cNvPr>
          <p:cNvSpPr>
            <a:spLocks/>
          </p:cNvSpPr>
          <p:nvPr/>
        </p:nvSpPr>
        <p:spPr bwMode="auto">
          <a:xfrm>
            <a:off x="3625057" y="2395537"/>
            <a:ext cx="2432050" cy="2114550"/>
          </a:xfrm>
          <a:custGeom>
            <a:avLst/>
            <a:gdLst>
              <a:gd name="T0" fmla="*/ 603 w 603"/>
              <a:gd name="T1" fmla="*/ 387 h 523"/>
              <a:gd name="T2" fmla="*/ 603 w 603"/>
              <a:gd name="T3" fmla="*/ 0 h 523"/>
              <a:gd name="T4" fmla="*/ 0 w 603"/>
              <a:gd name="T5" fmla="*/ 249 h 523"/>
              <a:gd name="T6" fmla="*/ 272 w 603"/>
              <a:gd name="T7" fmla="*/ 523 h 523"/>
              <a:gd name="T8" fmla="*/ 603 w 603"/>
              <a:gd name="T9" fmla="*/ 387 h 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3" h="523">
                <a:moveTo>
                  <a:pt x="603" y="387"/>
                </a:moveTo>
                <a:cubicBezTo>
                  <a:pt x="603" y="0"/>
                  <a:pt x="603" y="0"/>
                  <a:pt x="603" y="0"/>
                </a:cubicBezTo>
                <a:cubicBezTo>
                  <a:pt x="368" y="3"/>
                  <a:pt x="156" y="97"/>
                  <a:pt x="0" y="249"/>
                </a:cubicBezTo>
                <a:cubicBezTo>
                  <a:pt x="272" y="523"/>
                  <a:pt x="272" y="523"/>
                  <a:pt x="272" y="523"/>
                </a:cubicBezTo>
                <a:cubicBezTo>
                  <a:pt x="359" y="441"/>
                  <a:pt x="475" y="390"/>
                  <a:pt x="603" y="387"/>
                </a:cubicBezTo>
                <a:close/>
              </a:path>
            </a:pathLst>
          </a:custGeom>
          <a:solidFill>
            <a:srgbClr val="EE864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F2E4A94-3C80-439E-BF2B-DC1C79ED672A}"/>
              </a:ext>
            </a:extLst>
          </p:cNvPr>
          <p:cNvSpPr>
            <a:spLocks/>
          </p:cNvSpPr>
          <p:nvPr/>
        </p:nvSpPr>
        <p:spPr bwMode="auto">
          <a:xfrm>
            <a:off x="7543008" y="3482975"/>
            <a:ext cx="2105025" cy="2473325"/>
          </a:xfrm>
          <a:custGeom>
            <a:avLst/>
            <a:gdLst>
              <a:gd name="T0" fmla="*/ 135 w 522"/>
              <a:gd name="T1" fmla="*/ 612 h 612"/>
              <a:gd name="T2" fmla="*/ 522 w 522"/>
              <a:gd name="T3" fmla="*/ 612 h 612"/>
              <a:gd name="T4" fmla="*/ 276 w 522"/>
              <a:gd name="T5" fmla="*/ 0 h 612"/>
              <a:gd name="T6" fmla="*/ 0 w 522"/>
              <a:gd name="T7" fmla="*/ 272 h 612"/>
              <a:gd name="T8" fmla="*/ 135 w 522"/>
              <a:gd name="T9" fmla="*/ 612 h 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2" h="612">
                <a:moveTo>
                  <a:pt x="135" y="612"/>
                </a:moveTo>
                <a:cubicBezTo>
                  <a:pt x="522" y="612"/>
                  <a:pt x="522" y="612"/>
                  <a:pt x="522" y="612"/>
                </a:cubicBezTo>
                <a:cubicBezTo>
                  <a:pt x="522" y="374"/>
                  <a:pt x="428" y="159"/>
                  <a:pt x="276" y="0"/>
                </a:cubicBezTo>
                <a:cubicBezTo>
                  <a:pt x="0" y="272"/>
                  <a:pt x="0" y="272"/>
                  <a:pt x="0" y="272"/>
                </a:cubicBezTo>
                <a:cubicBezTo>
                  <a:pt x="84" y="361"/>
                  <a:pt x="135" y="480"/>
                  <a:pt x="135" y="612"/>
                </a:cubicBezTo>
                <a:close/>
              </a:path>
            </a:pathLst>
          </a:custGeom>
          <a:solidFill>
            <a:srgbClr val="EE864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B40D1CE8-EA25-481A-878A-BB748B248FA5}"/>
              </a:ext>
            </a:extLst>
          </p:cNvPr>
          <p:cNvSpPr>
            <a:spLocks/>
          </p:cNvSpPr>
          <p:nvPr/>
        </p:nvSpPr>
        <p:spPr bwMode="auto">
          <a:xfrm>
            <a:off x="2543969" y="3459162"/>
            <a:ext cx="2120900" cy="2497138"/>
          </a:xfrm>
          <a:custGeom>
            <a:avLst/>
            <a:gdLst>
              <a:gd name="T0" fmla="*/ 0 w 526"/>
              <a:gd name="T1" fmla="*/ 618 h 618"/>
              <a:gd name="T2" fmla="*/ 387 w 526"/>
              <a:gd name="T3" fmla="*/ 618 h 618"/>
              <a:gd name="T4" fmla="*/ 526 w 526"/>
              <a:gd name="T5" fmla="*/ 275 h 618"/>
              <a:gd name="T6" fmla="*/ 253 w 526"/>
              <a:gd name="T7" fmla="*/ 0 h 618"/>
              <a:gd name="T8" fmla="*/ 0 w 526"/>
              <a:gd name="T9" fmla="*/ 618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6" h="618">
                <a:moveTo>
                  <a:pt x="0" y="618"/>
                </a:moveTo>
                <a:cubicBezTo>
                  <a:pt x="387" y="618"/>
                  <a:pt x="387" y="618"/>
                  <a:pt x="387" y="618"/>
                </a:cubicBezTo>
                <a:cubicBezTo>
                  <a:pt x="387" y="484"/>
                  <a:pt x="440" y="363"/>
                  <a:pt x="526" y="275"/>
                </a:cubicBezTo>
                <a:cubicBezTo>
                  <a:pt x="253" y="0"/>
                  <a:pt x="253" y="0"/>
                  <a:pt x="253" y="0"/>
                </a:cubicBezTo>
                <a:cubicBezTo>
                  <a:pt x="97" y="159"/>
                  <a:pt x="0" y="377"/>
                  <a:pt x="0" y="618"/>
                </a:cubicBezTo>
                <a:close/>
              </a:path>
            </a:pathLst>
          </a:custGeom>
          <a:solidFill>
            <a:srgbClr val="EE864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C7BA2C98-98D1-4EE0-9FB4-37BAF1A0FFDF}"/>
              </a:ext>
            </a:extLst>
          </p:cNvPr>
          <p:cNvSpPr>
            <a:spLocks/>
          </p:cNvSpPr>
          <p:nvPr/>
        </p:nvSpPr>
        <p:spPr bwMode="auto">
          <a:xfrm>
            <a:off x="6138070" y="3624262"/>
            <a:ext cx="1585913" cy="901700"/>
          </a:xfrm>
          <a:custGeom>
            <a:avLst/>
            <a:gdLst>
              <a:gd name="T0" fmla="*/ 334 w 393"/>
              <a:gd name="T1" fmla="*/ 223 h 223"/>
              <a:gd name="T2" fmla="*/ 393 w 393"/>
              <a:gd name="T3" fmla="*/ 165 h 223"/>
              <a:gd name="T4" fmla="*/ 0 w 393"/>
              <a:gd name="T5" fmla="*/ 0 h 223"/>
              <a:gd name="T6" fmla="*/ 0 w 393"/>
              <a:gd name="T7" fmla="*/ 83 h 223"/>
              <a:gd name="T8" fmla="*/ 334 w 393"/>
              <a:gd name="T9" fmla="*/ 223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3" h="223">
                <a:moveTo>
                  <a:pt x="334" y="223"/>
                </a:moveTo>
                <a:cubicBezTo>
                  <a:pt x="393" y="165"/>
                  <a:pt x="393" y="165"/>
                  <a:pt x="393" y="165"/>
                </a:cubicBezTo>
                <a:cubicBezTo>
                  <a:pt x="291" y="65"/>
                  <a:pt x="153" y="3"/>
                  <a:pt x="0" y="0"/>
                </a:cubicBezTo>
                <a:cubicBezTo>
                  <a:pt x="0" y="83"/>
                  <a:pt x="0" y="83"/>
                  <a:pt x="0" y="83"/>
                </a:cubicBezTo>
                <a:cubicBezTo>
                  <a:pt x="130" y="86"/>
                  <a:pt x="247" y="139"/>
                  <a:pt x="334" y="223"/>
                </a:cubicBez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165832DF-73B4-40C8-8F70-7184C25594E9}"/>
              </a:ext>
            </a:extLst>
          </p:cNvPr>
          <p:cNvSpPr>
            <a:spLocks/>
          </p:cNvSpPr>
          <p:nvPr/>
        </p:nvSpPr>
        <p:spPr bwMode="auto">
          <a:xfrm>
            <a:off x="4488657" y="3624263"/>
            <a:ext cx="1568450" cy="885825"/>
          </a:xfrm>
          <a:custGeom>
            <a:avLst/>
            <a:gdLst>
              <a:gd name="T0" fmla="*/ 389 w 389"/>
              <a:gd name="T1" fmla="*/ 83 h 219"/>
              <a:gd name="T2" fmla="*/ 389 w 389"/>
              <a:gd name="T3" fmla="*/ 0 h 219"/>
              <a:gd name="T4" fmla="*/ 0 w 389"/>
              <a:gd name="T5" fmla="*/ 161 h 219"/>
              <a:gd name="T6" fmla="*/ 58 w 389"/>
              <a:gd name="T7" fmla="*/ 219 h 219"/>
              <a:gd name="T8" fmla="*/ 389 w 389"/>
              <a:gd name="T9" fmla="*/ 83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9" h="219">
                <a:moveTo>
                  <a:pt x="389" y="83"/>
                </a:moveTo>
                <a:cubicBezTo>
                  <a:pt x="389" y="0"/>
                  <a:pt x="389" y="0"/>
                  <a:pt x="389" y="0"/>
                </a:cubicBezTo>
                <a:cubicBezTo>
                  <a:pt x="238" y="3"/>
                  <a:pt x="101" y="63"/>
                  <a:pt x="0" y="161"/>
                </a:cubicBezTo>
                <a:cubicBezTo>
                  <a:pt x="58" y="219"/>
                  <a:pt x="58" y="219"/>
                  <a:pt x="58" y="219"/>
                </a:cubicBezTo>
                <a:cubicBezTo>
                  <a:pt x="145" y="137"/>
                  <a:pt x="261" y="86"/>
                  <a:pt x="389" y="83"/>
                </a:cubicBez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0F96324B-A715-4D4B-9A79-CCD4E36D031C}"/>
              </a:ext>
            </a:extLst>
          </p:cNvPr>
          <p:cNvSpPr>
            <a:spLocks/>
          </p:cNvSpPr>
          <p:nvPr/>
        </p:nvSpPr>
        <p:spPr bwMode="auto">
          <a:xfrm>
            <a:off x="7543008" y="4348162"/>
            <a:ext cx="879475" cy="1608138"/>
          </a:xfrm>
          <a:custGeom>
            <a:avLst/>
            <a:gdLst>
              <a:gd name="T0" fmla="*/ 135 w 218"/>
              <a:gd name="T1" fmla="*/ 398 h 398"/>
              <a:gd name="T2" fmla="*/ 218 w 218"/>
              <a:gd name="T3" fmla="*/ 398 h 398"/>
              <a:gd name="T4" fmla="*/ 59 w 218"/>
              <a:gd name="T5" fmla="*/ 0 h 398"/>
              <a:gd name="T6" fmla="*/ 0 w 218"/>
              <a:gd name="T7" fmla="*/ 58 h 398"/>
              <a:gd name="T8" fmla="*/ 135 w 218"/>
              <a:gd name="T9" fmla="*/ 398 h 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" h="398">
                <a:moveTo>
                  <a:pt x="135" y="398"/>
                </a:moveTo>
                <a:cubicBezTo>
                  <a:pt x="218" y="398"/>
                  <a:pt x="218" y="398"/>
                  <a:pt x="218" y="398"/>
                </a:cubicBezTo>
                <a:cubicBezTo>
                  <a:pt x="218" y="243"/>
                  <a:pt x="158" y="103"/>
                  <a:pt x="59" y="0"/>
                </a:cubicBezTo>
                <a:cubicBezTo>
                  <a:pt x="0" y="58"/>
                  <a:pt x="0" y="58"/>
                  <a:pt x="0" y="58"/>
                </a:cubicBezTo>
                <a:cubicBezTo>
                  <a:pt x="84" y="147"/>
                  <a:pt x="135" y="266"/>
                  <a:pt x="135" y="398"/>
                </a:cubicBez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6D708AD1-227A-486C-9932-260D86E7A54B}"/>
              </a:ext>
            </a:extLst>
          </p:cNvPr>
          <p:cNvSpPr>
            <a:spLocks/>
          </p:cNvSpPr>
          <p:nvPr/>
        </p:nvSpPr>
        <p:spPr bwMode="auto">
          <a:xfrm>
            <a:off x="3774282" y="4332288"/>
            <a:ext cx="890588" cy="1624013"/>
          </a:xfrm>
          <a:custGeom>
            <a:avLst/>
            <a:gdLst>
              <a:gd name="T0" fmla="*/ 221 w 221"/>
              <a:gd name="T1" fmla="*/ 59 h 402"/>
              <a:gd name="T2" fmla="*/ 163 w 221"/>
              <a:gd name="T3" fmla="*/ 0 h 402"/>
              <a:gd name="T4" fmla="*/ 0 w 221"/>
              <a:gd name="T5" fmla="*/ 402 h 402"/>
              <a:gd name="T6" fmla="*/ 82 w 221"/>
              <a:gd name="T7" fmla="*/ 402 h 402"/>
              <a:gd name="T8" fmla="*/ 221 w 221"/>
              <a:gd name="T9" fmla="*/ 59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1" h="402">
                <a:moveTo>
                  <a:pt x="221" y="59"/>
                </a:moveTo>
                <a:cubicBezTo>
                  <a:pt x="163" y="0"/>
                  <a:pt x="163" y="0"/>
                  <a:pt x="163" y="0"/>
                </a:cubicBezTo>
                <a:cubicBezTo>
                  <a:pt x="62" y="104"/>
                  <a:pt x="0" y="245"/>
                  <a:pt x="0" y="402"/>
                </a:cubicBezTo>
                <a:cubicBezTo>
                  <a:pt x="82" y="402"/>
                  <a:pt x="82" y="402"/>
                  <a:pt x="82" y="402"/>
                </a:cubicBezTo>
                <a:cubicBezTo>
                  <a:pt x="82" y="268"/>
                  <a:pt x="135" y="147"/>
                  <a:pt x="221" y="59"/>
                </a:cubicBezTo>
                <a:close/>
              </a:path>
            </a:pathLst>
          </a:custGeom>
          <a:solidFill>
            <a:schemeClr val="accent1">
              <a:lumMod val="75000"/>
              <a:alpha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40FC03C2-00E8-41AD-AC84-AA8ED8C2FA5B}"/>
              </a:ext>
            </a:extLst>
          </p:cNvPr>
          <p:cNvSpPr/>
          <p:nvPr/>
        </p:nvSpPr>
        <p:spPr>
          <a:xfrm>
            <a:off x="8259461" y="2029125"/>
            <a:ext cx="3770614" cy="584775"/>
          </a:xfrm>
          <a:prstGeom prst="rect">
            <a:avLst/>
          </a:prstGeom>
        </p:spPr>
        <p:txBody>
          <a:bodyPr wrap="square" lIns="0" rIns="0" anchor="t">
            <a:spAutoFit/>
          </a:bodyPr>
          <a:lstStyle/>
          <a:p>
            <a:r>
              <a:rPr lang="en-IN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Informações</a:t>
            </a:r>
            <a:r>
              <a:rPr lang="en-I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en-IN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sobre</a:t>
            </a:r>
            <a:r>
              <a:rPr lang="en-I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o </a:t>
            </a:r>
            <a:r>
              <a:rPr lang="en-IN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estabelecimento</a:t>
            </a:r>
            <a:r>
              <a:rPr lang="en-I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e </a:t>
            </a:r>
            <a:r>
              <a:rPr lang="en-IN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produtos</a:t>
            </a:r>
            <a:r>
              <a:rPr lang="en-I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en-IN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atualizadas</a:t>
            </a:r>
            <a:r>
              <a:rPr lang="en-I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no </a:t>
            </a:r>
            <a:r>
              <a:rPr lang="en-IN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eSISBI</a:t>
            </a:r>
            <a:endParaRPr lang="en-IN" sz="16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FB68D74C-584F-4072-9AE6-D3B85C37BFBC}"/>
              </a:ext>
            </a:extLst>
          </p:cNvPr>
          <p:cNvSpPr/>
          <p:nvPr/>
        </p:nvSpPr>
        <p:spPr>
          <a:xfrm>
            <a:off x="8259461" y="1593442"/>
            <a:ext cx="2808312" cy="400110"/>
          </a:xfrm>
          <a:prstGeom prst="rect">
            <a:avLst/>
          </a:prstGeom>
          <a:noFill/>
        </p:spPr>
        <p:txBody>
          <a:bodyPr wrap="square" lIns="0" rIns="0" anchor="ctr">
            <a:spAutoFit/>
          </a:bodyPr>
          <a:lstStyle/>
          <a:p>
            <a:r>
              <a:rPr lang="en-IN" sz="2000" b="1" dirty="0" err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Estabelecimentos</a:t>
            </a:r>
            <a:endParaRPr lang="en-IN" sz="2000" b="1" dirty="0">
              <a:solidFill>
                <a:schemeClr val="accent2">
                  <a:lumMod val="50000"/>
                </a:schemeClr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38B59751-5CBE-4457-8E1D-5C734951643D}"/>
              </a:ext>
            </a:extLst>
          </p:cNvPr>
          <p:cNvSpPr/>
          <p:nvPr/>
        </p:nvSpPr>
        <p:spPr>
          <a:xfrm>
            <a:off x="-180976" y="2001265"/>
            <a:ext cx="4627865" cy="338554"/>
          </a:xfrm>
          <a:prstGeom prst="rect">
            <a:avLst/>
          </a:prstGeom>
        </p:spPr>
        <p:txBody>
          <a:bodyPr wrap="square" lIns="0" rIns="0" anchor="t">
            <a:spAutoFit/>
          </a:bodyPr>
          <a:lstStyle/>
          <a:p>
            <a:pPr algn="r"/>
            <a:r>
              <a:rPr lang="en-IN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Manter</a:t>
            </a:r>
            <a:r>
              <a:rPr lang="en-I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en-IN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cadastro</a:t>
            </a:r>
            <a:r>
              <a:rPr lang="en-I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en-IN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atualizado</a:t>
            </a:r>
            <a:r>
              <a:rPr lang="en-I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no </a:t>
            </a:r>
            <a:r>
              <a:rPr lang="en-IN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eSISBI</a:t>
            </a:r>
            <a:endParaRPr lang="en-IN" sz="16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85A7ADFA-4E29-4139-99B6-E1FA2AA80430}"/>
              </a:ext>
            </a:extLst>
          </p:cNvPr>
          <p:cNvSpPr/>
          <p:nvPr/>
        </p:nvSpPr>
        <p:spPr>
          <a:xfrm>
            <a:off x="1638577" y="1529439"/>
            <a:ext cx="2808312" cy="400110"/>
          </a:xfrm>
          <a:prstGeom prst="rect">
            <a:avLst/>
          </a:prstGeom>
          <a:noFill/>
        </p:spPr>
        <p:txBody>
          <a:bodyPr wrap="square" lIns="0" rIns="0" anchor="ctr">
            <a:spAutoFit/>
          </a:bodyPr>
          <a:lstStyle/>
          <a:p>
            <a:pPr algn="r"/>
            <a:r>
              <a:rPr lang="en-IN" sz="2000" b="1" dirty="0" err="1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Serviço</a:t>
            </a:r>
            <a:r>
              <a:rPr lang="en-IN" sz="20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de Inspeção</a:t>
            </a:r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3DDF4A6D-D81E-47AE-BC75-4ADC9EB49843}"/>
              </a:ext>
            </a:extLst>
          </p:cNvPr>
          <p:cNvSpPr/>
          <p:nvPr/>
        </p:nvSpPr>
        <p:spPr>
          <a:xfrm>
            <a:off x="9743780" y="4221907"/>
            <a:ext cx="2172810" cy="830997"/>
          </a:xfrm>
          <a:prstGeom prst="rect">
            <a:avLst/>
          </a:prstGeom>
        </p:spPr>
        <p:txBody>
          <a:bodyPr wrap="square" lIns="0" rIns="0" anchor="t">
            <a:spAutoFit/>
          </a:bodyPr>
          <a:lstStyle/>
          <a:p>
            <a:r>
              <a:rPr lang="en-IN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Registrados</a:t>
            </a:r>
            <a:r>
              <a:rPr lang="en-I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, com </a:t>
            </a:r>
            <a:r>
              <a:rPr lang="en-IN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identificação</a:t>
            </a:r>
            <a:r>
              <a:rPr lang="en-I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do SIM e do </a:t>
            </a:r>
            <a:r>
              <a:rPr lang="en-IN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consórcio</a:t>
            </a:r>
            <a:r>
              <a:rPr lang="en-I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  <a:r>
              <a:rPr lang="en-IN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público</a:t>
            </a:r>
            <a:endParaRPr lang="en-IN" sz="16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20" name="Rectangle 21">
            <a:extLst>
              <a:ext uri="{FF2B5EF4-FFF2-40B4-BE49-F238E27FC236}">
                <a16:creationId xmlns:a16="http://schemas.microsoft.com/office/drawing/2014/main" id="{9A16CDDE-71BE-4F33-963A-1BDD46F64502}"/>
              </a:ext>
            </a:extLst>
          </p:cNvPr>
          <p:cNvSpPr/>
          <p:nvPr/>
        </p:nvSpPr>
        <p:spPr>
          <a:xfrm>
            <a:off x="9743779" y="3835155"/>
            <a:ext cx="2062175" cy="400110"/>
          </a:xfrm>
          <a:prstGeom prst="rect">
            <a:avLst/>
          </a:prstGeom>
          <a:noFill/>
        </p:spPr>
        <p:txBody>
          <a:bodyPr wrap="square" lIns="0" rIns="0" anchor="ctr">
            <a:spAutoFit/>
          </a:bodyPr>
          <a:lstStyle/>
          <a:p>
            <a:r>
              <a:rPr lang="en-IN" sz="20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Produtos</a:t>
            </a:r>
          </a:p>
        </p:txBody>
      </p:sp>
      <p:sp>
        <p:nvSpPr>
          <p:cNvPr id="21" name="Rectangle 22">
            <a:extLst>
              <a:ext uri="{FF2B5EF4-FFF2-40B4-BE49-F238E27FC236}">
                <a16:creationId xmlns:a16="http://schemas.microsoft.com/office/drawing/2014/main" id="{7FB01AFE-D91A-47A9-9644-8573B0717C3A}"/>
              </a:ext>
            </a:extLst>
          </p:cNvPr>
          <p:cNvSpPr/>
          <p:nvPr/>
        </p:nvSpPr>
        <p:spPr>
          <a:xfrm>
            <a:off x="303994" y="4349749"/>
            <a:ext cx="2159012" cy="646331"/>
          </a:xfrm>
          <a:prstGeom prst="rect">
            <a:avLst/>
          </a:prstGeom>
        </p:spPr>
        <p:txBody>
          <a:bodyPr wrap="square" lIns="0" rIns="0" anchor="t">
            <a:spAutoFit/>
          </a:bodyPr>
          <a:lstStyle/>
          <a:p>
            <a:pPr algn="r"/>
            <a:r>
              <a:rPr lang="en-IN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Competência</a:t>
            </a:r>
            <a:r>
              <a:rPr lang="en-IN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legal</a:t>
            </a:r>
          </a:p>
          <a:p>
            <a:pPr algn="r"/>
            <a:r>
              <a:rPr lang="en-IN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Quadro de </a:t>
            </a:r>
            <a:r>
              <a:rPr lang="en-IN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pessoal</a:t>
            </a:r>
            <a:r>
              <a:rPr lang="en-IN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22" name="Rectangle 23">
            <a:extLst>
              <a:ext uri="{FF2B5EF4-FFF2-40B4-BE49-F238E27FC236}">
                <a16:creationId xmlns:a16="http://schemas.microsoft.com/office/drawing/2014/main" id="{2724D668-2E1F-49F2-B849-7BD8310D10CC}"/>
              </a:ext>
            </a:extLst>
          </p:cNvPr>
          <p:cNvSpPr/>
          <p:nvPr/>
        </p:nvSpPr>
        <p:spPr>
          <a:xfrm>
            <a:off x="275410" y="3919537"/>
            <a:ext cx="2062175" cy="400110"/>
          </a:xfrm>
          <a:prstGeom prst="rect">
            <a:avLst/>
          </a:prstGeom>
          <a:noFill/>
        </p:spPr>
        <p:txBody>
          <a:bodyPr wrap="square" lIns="0" rIns="0" anchor="ctr">
            <a:spAutoFit/>
          </a:bodyPr>
          <a:lstStyle/>
          <a:p>
            <a:pPr algn="r"/>
            <a:r>
              <a:rPr lang="en-IN" sz="20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Consórcio</a:t>
            </a:r>
          </a:p>
        </p:txBody>
      </p:sp>
      <p:sp>
        <p:nvSpPr>
          <p:cNvPr id="23" name="TextBox 26">
            <a:extLst>
              <a:ext uri="{FF2B5EF4-FFF2-40B4-BE49-F238E27FC236}">
                <a16:creationId xmlns:a16="http://schemas.microsoft.com/office/drawing/2014/main" id="{D863BD27-0631-489F-8B36-95094B9E2E85}"/>
              </a:ext>
            </a:extLst>
          </p:cNvPr>
          <p:cNvSpPr txBox="1"/>
          <p:nvPr/>
        </p:nvSpPr>
        <p:spPr>
          <a:xfrm>
            <a:off x="4838078" y="4675188"/>
            <a:ext cx="2726058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Requisitos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para livre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comércio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de POA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inspecionados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no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consórcio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IN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0E79BD1-5EF4-4292-BD4D-08A58008263D}"/>
              </a:ext>
            </a:extLst>
          </p:cNvPr>
          <p:cNvSpPr txBox="1"/>
          <p:nvPr/>
        </p:nvSpPr>
        <p:spPr>
          <a:xfrm>
            <a:off x="1612900" y="6070600"/>
            <a:ext cx="803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Reconhecimento da equivalência e adesão ao SISBI-POA em três anos, contados a partir do cadastro do consórcio no </a:t>
            </a:r>
            <a:r>
              <a:rPr lang="pt-BR" dirty="0" err="1"/>
              <a:t>eSISBI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607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F9CA3AB3-8C7D-4B47-BBDE-12CF8D691C89}"/>
              </a:ext>
            </a:extLst>
          </p:cNvPr>
          <p:cNvSpPr txBox="1"/>
          <p:nvPr/>
        </p:nvSpPr>
        <p:spPr>
          <a:xfrm>
            <a:off x="2657476" y="628988"/>
            <a:ext cx="886777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Rotulagem de produto inspecionado por SIM vinculado a consórcio</a:t>
            </a:r>
          </a:p>
          <a:p>
            <a:pPr algn="ctr"/>
            <a:r>
              <a:rPr lang="pt-BR" sz="2000" dirty="0"/>
              <a:t>IN Nº 29/2020</a:t>
            </a:r>
            <a:endParaRPr lang="pt-BR" sz="28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6DB2B0F-ECBD-45B2-821E-3EF5A189B3AC}"/>
              </a:ext>
            </a:extLst>
          </p:cNvPr>
          <p:cNvSpPr txBox="1"/>
          <p:nvPr/>
        </p:nvSpPr>
        <p:spPr>
          <a:xfrm>
            <a:off x="1257300" y="2447925"/>
            <a:ext cx="8743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dirty="0"/>
              <a:t>Identificação do consórcio com letras maiúsculas, na forma “SIGLA – UF”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dirty="0"/>
              <a:t>Denominação do consórcio, CNPJ e o endereço da sede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dirty="0"/>
              <a:t>Relação dos municípios/UF consorciados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dirty="0"/>
              <a:t>Data de cadastro do consórcio público junto ao MAPA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dirty="0"/>
              <a:t>Código de barras do produto</a:t>
            </a:r>
          </a:p>
        </p:txBody>
      </p:sp>
    </p:spTree>
    <p:extLst>
      <p:ext uri="{BB962C8B-B14F-4D97-AF65-F5344CB8AC3E}">
        <p14:creationId xmlns:p14="http://schemas.microsoft.com/office/powerpoint/2010/main" val="1774902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4DB5DBC-BC54-49FC-ABBC-32B072986561}"/>
              </a:ext>
            </a:extLst>
          </p:cNvPr>
          <p:cNvSpPr txBox="1"/>
          <p:nvPr/>
        </p:nvSpPr>
        <p:spPr>
          <a:xfrm>
            <a:off x="3100387" y="356302"/>
            <a:ext cx="87344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Cadastro do Serviço de Inspeção, estabelecimentos e produtos registrados no </a:t>
            </a:r>
            <a:r>
              <a:rPr lang="pt-BR" sz="3200" i="1" dirty="0"/>
              <a:t>e</a:t>
            </a:r>
            <a:r>
              <a:rPr lang="pt-BR" sz="3200" dirty="0"/>
              <a:t>-SISBI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C0DC4C2-E2BB-48A4-8780-4BFD5DB01E20}"/>
              </a:ext>
            </a:extLst>
          </p:cNvPr>
          <p:cNvSpPr txBox="1"/>
          <p:nvPr/>
        </p:nvSpPr>
        <p:spPr>
          <a:xfrm>
            <a:off x="4619625" y="1448579"/>
            <a:ext cx="593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2"/>
              </a:rPr>
              <a:t>https://www.gov.br/agricultura/pt-br/assuntos/suasa/e-sisbi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527BBFE-FCBC-40F4-995C-BAF4C4FB2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3600010"/>
            <a:ext cx="3310070" cy="99103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AB7CB79-6B3B-413F-B280-27802E7663ED}"/>
              </a:ext>
            </a:extLst>
          </p:cNvPr>
          <p:cNvSpPr txBox="1"/>
          <p:nvPr/>
        </p:nvSpPr>
        <p:spPr>
          <a:xfrm>
            <a:off x="3786055" y="3738119"/>
            <a:ext cx="64579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Cadastro e Gestão do Serviço de Inspeção</a:t>
            </a:r>
          </a:p>
          <a:p>
            <a:r>
              <a:rPr lang="pt-BR" dirty="0">
                <a:hlinkClick r:id="rId4"/>
              </a:rPr>
              <a:t>https://sistemasweb.agricultura.gov.br/sgsi</a:t>
            </a: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0DE33B0-03FD-469E-ACD0-624D0F1C3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" y="5001064"/>
            <a:ext cx="3324225" cy="962025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C76FE167-AC77-45CF-9EBD-7C97140DE35C}"/>
              </a:ext>
            </a:extLst>
          </p:cNvPr>
          <p:cNvSpPr txBox="1"/>
          <p:nvPr/>
        </p:nvSpPr>
        <p:spPr>
          <a:xfrm>
            <a:off x="3867150" y="5081966"/>
            <a:ext cx="743902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Cadastro e Gestão de Estabelecimento e Produtos</a:t>
            </a:r>
          </a:p>
          <a:p>
            <a:r>
              <a:rPr lang="pt-BR" dirty="0">
                <a:hlinkClick r:id="rId4"/>
              </a:rPr>
              <a:t>https://sistemasweb.agricultura.gov.br/sgsi</a:t>
            </a:r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579D789-D3B5-4FE8-AC94-8ED9D77F55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9625" y="1913186"/>
            <a:ext cx="5298213" cy="115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6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A453841-8026-4FEE-80E2-DE6EDD648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690" y="1095415"/>
            <a:ext cx="5298213" cy="115236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0C04C39-9BBE-4016-8C81-AF78F1482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78" y="2964680"/>
            <a:ext cx="2143125" cy="21431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FBEED3D-B46D-48C8-9730-56F4D7991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720" y="3312342"/>
            <a:ext cx="1866900" cy="14478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E072FF6-2094-4DC0-AFDE-1E494FED0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2004" y="3102792"/>
            <a:ext cx="1866900" cy="18669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31EB035-5153-4582-8CD3-2AB002B1B8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8288" y="3102792"/>
            <a:ext cx="18669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4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A453841-8026-4FEE-80E2-DE6EDD648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515" y="519234"/>
            <a:ext cx="4063243" cy="88375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87361F6-0B5F-40B3-8388-0C2AAC875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947" y="1677192"/>
            <a:ext cx="9258269" cy="43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6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A453841-8026-4FEE-80E2-DE6EDD648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375" y="699202"/>
            <a:ext cx="3100717" cy="674406"/>
          </a:xfrm>
          <a:prstGeom prst="rect">
            <a:avLst/>
          </a:prstGeom>
        </p:spPr>
      </p:pic>
      <p:sp>
        <p:nvSpPr>
          <p:cNvPr id="6" name="Seta: Curva para a Direita 5">
            <a:extLst>
              <a:ext uri="{FF2B5EF4-FFF2-40B4-BE49-F238E27FC236}">
                <a16:creationId xmlns:a16="http://schemas.microsoft.com/office/drawing/2014/main" id="{ADDC754C-AE1C-47EF-A4E7-D470DD26160A}"/>
              </a:ext>
            </a:extLst>
          </p:cNvPr>
          <p:cNvSpPr/>
          <p:nvPr/>
        </p:nvSpPr>
        <p:spPr>
          <a:xfrm rot="14437740">
            <a:off x="3215944" y="5853450"/>
            <a:ext cx="437410" cy="117871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0E8B64D-B002-4E77-BD7B-6C88C6B0A00A}"/>
              </a:ext>
            </a:extLst>
          </p:cNvPr>
          <p:cNvSpPr txBox="1"/>
          <p:nvPr/>
        </p:nvSpPr>
        <p:spPr>
          <a:xfrm>
            <a:off x="1872939" y="6105525"/>
            <a:ext cx="1241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Sedes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EB8F76F-2D68-4005-AF52-5FB2AD3F0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12176660" cy="413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5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A453841-8026-4FEE-80E2-DE6EDD648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172" y="127796"/>
            <a:ext cx="3100717" cy="67440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1F3AD07-9388-4ADF-8246-272263B97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04886"/>
            <a:ext cx="5565531" cy="88990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AD6CC16-FE81-479B-B31B-E58D2A992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802202"/>
            <a:ext cx="5565530" cy="5131489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32EB436A-88B5-4D0C-89BE-E0DB67203044}"/>
              </a:ext>
            </a:extLst>
          </p:cNvPr>
          <p:cNvSpPr/>
          <p:nvPr/>
        </p:nvSpPr>
        <p:spPr>
          <a:xfrm>
            <a:off x="1555494" y="2479432"/>
            <a:ext cx="1943843" cy="21804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73B72B6-DDB0-4B64-8A32-669571997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421" y="802202"/>
            <a:ext cx="5962577" cy="5112115"/>
          </a:xfrm>
          <a:prstGeom prst="rect">
            <a:avLst/>
          </a:prstGeom>
        </p:spPr>
      </p:pic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5AAD4BED-0C9C-4108-AAF9-E811C1CB6655}"/>
              </a:ext>
            </a:extLst>
          </p:cNvPr>
          <p:cNvCxnSpPr/>
          <p:nvPr/>
        </p:nvCxnSpPr>
        <p:spPr>
          <a:xfrm>
            <a:off x="3499337" y="3552092"/>
            <a:ext cx="227508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7">
            <a:extLst>
              <a:ext uri="{FF2B5EF4-FFF2-40B4-BE49-F238E27FC236}">
                <a16:creationId xmlns:a16="http://schemas.microsoft.com/office/drawing/2014/main" id="{18045C1F-0536-4935-A06F-B147BBE015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4421" y="5904886"/>
            <a:ext cx="3957526" cy="46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1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9447FC-2B20-4FFC-A255-66FF73B47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3B852EC-E59E-4931-9D82-B8B68F183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 descr="5cb3e28a-7e76-41cf-bc03-53c55749f2f1@agricultura">
            <a:extLst>
              <a:ext uri="{FF2B5EF4-FFF2-40B4-BE49-F238E27FC236}">
                <a16:creationId xmlns:a16="http://schemas.microsoft.com/office/drawing/2014/main" id="{C8C7EEF8-472F-4CFF-B0D5-AD6FB1315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" y="1329054"/>
            <a:ext cx="10966133" cy="529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1711861-0B3E-43C4-B516-D471133C2665}"/>
              </a:ext>
            </a:extLst>
          </p:cNvPr>
          <p:cNvSpPr txBox="1"/>
          <p:nvPr/>
        </p:nvSpPr>
        <p:spPr>
          <a:xfrm>
            <a:off x="3975035" y="545067"/>
            <a:ext cx="5660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u="sng" dirty="0"/>
              <a:t>Dados gerais de Goiás </a:t>
            </a:r>
          </a:p>
        </p:txBody>
      </p:sp>
    </p:spTree>
    <p:extLst>
      <p:ext uri="{BB962C8B-B14F-4D97-AF65-F5344CB8AC3E}">
        <p14:creationId xmlns:p14="http://schemas.microsoft.com/office/powerpoint/2010/main" val="3880161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34D227-6CA9-4BF7-97CA-37F773DCB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366F4F4-2543-4891-B3A9-F14F9CE61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6fff00b8-ff15-492d-a933-59d059126e74@agricultura">
            <a:extLst>
              <a:ext uri="{FF2B5EF4-FFF2-40B4-BE49-F238E27FC236}">
                <a16:creationId xmlns:a16="http://schemas.microsoft.com/office/drawing/2014/main" id="{BD11183C-8ED4-4C0A-8CE4-050FD01F4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1" y="1752283"/>
            <a:ext cx="11778228" cy="485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07BFAB5-AF05-4A71-9591-C5052D167C18}"/>
              </a:ext>
            </a:extLst>
          </p:cNvPr>
          <p:cNvSpPr txBox="1"/>
          <p:nvPr/>
        </p:nvSpPr>
        <p:spPr>
          <a:xfrm>
            <a:off x="3048000" y="920988"/>
            <a:ext cx="7877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u="sng" dirty="0"/>
              <a:t>Dados de SIM cadastrados no </a:t>
            </a:r>
            <a:r>
              <a:rPr lang="pt-BR" sz="2800" i="1" u="sng" dirty="0"/>
              <a:t>e-</a:t>
            </a:r>
            <a:r>
              <a:rPr lang="pt-BR" sz="2800" u="sng" dirty="0"/>
              <a:t>SISBI até o momento</a:t>
            </a:r>
          </a:p>
        </p:txBody>
      </p:sp>
    </p:spTree>
    <p:extLst>
      <p:ext uri="{BB962C8B-B14F-4D97-AF65-F5344CB8AC3E}">
        <p14:creationId xmlns:p14="http://schemas.microsoft.com/office/powerpoint/2010/main" val="838127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AB73BE4-1A28-4E17-9282-8B7414399432}"/>
              </a:ext>
            </a:extLst>
          </p:cNvPr>
          <p:cNvSpPr txBox="1"/>
          <p:nvPr/>
        </p:nvSpPr>
        <p:spPr>
          <a:xfrm>
            <a:off x="2923788" y="2717432"/>
            <a:ext cx="6447548" cy="20310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Adesão</a:t>
            </a:r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ao</a:t>
            </a:r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SISBI-POA e SISBI-POV</a:t>
            </a:r>
          </a:p>
        </p:txBody>
      </p:sp>
    </p:spTree>
    <p:extLst>
      <p:ext uri="{BB962C8B-B14F-4D97-AF65-F5344CB8AC3E}">
        <p14:creationId xmlns:p14="http://schemas.microsoft.com/office/powerpoint/2010/main" val="214994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F9CA3AB3-8C7D-4B47-BBDE-12CF8D691C89}"/>
              </a:ext>
            </a:extLst>
          </p:cNvPr>
          <p:cNvSpPr txBox="1"/>
          <p:nvPr/>
        </p:nvSpPr>
        <p:spPr>
          <a:xfrm>
            <a:off x="3799840" y="568960"/>
            <a:ext cx="691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Conteúdo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9D97DB1-50F5-46BC-AB19-7EE9883E06EF}"/>
              </a:ext>
            </a:extLst>
          </p:cNvPr>
          <p:cNvSpPr txBox="1"/>
          <p:nvPr/>
        </p:nvSpPr>
        <p:spPr>
          <a:xfrm>
            <a:off x="1020813" y="2079600"/>
            <a:ext cx="10840720" cy="2956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Apresentação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Serviço de Inspeção Municipal (SIM) e seus benefícios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Benefícios de serviços de inspeção municipais vinculados a consórcios públicos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Consórcios públicos de Municípios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Requisitos para implantação de SIM vinculados a consórcios públicos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Implementação de SIM vinculados a consórcios públicos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A comercialização de produtos inspecionados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0582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F200-3148-47A3-927D-BB9BC105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			</a:t>
            </a:r>
            <a:br>
              <a:rPr lang="pt-BR" b="1" dirty="0"/>
            </a:br>
            <a:r>
              <a:rPr lang="pt-BR" b="1" dirty="0"/>
              <a:t>	</a:t>
            </a:r>
          </a:p>
        </p:txBody>
      </p:sp>
      <p:pic>
        <p:nvPicPr>
          <p:cNvPr id="106" name="Espaço Reservado para Conteúdo 105" descr="Uma imagem contendo texto&#10;&#10;Descrição gerada automaticamente">
            <a:extLst>
              <a:ext uri="{FF2B5EF4-FFF2-40B4-BE49-F238E27FC236}">
                <a16:creationId xmlns:a16="http://schemas.microsoft.com/office/drawing/2014/main" id="{4F556A57-4E05-408A-853E-B43E93C932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85ED457-8738-4067-A65F-8B655913AEF5}"/>
              </a:ext>
            </a:extLst>
          </p:cNvPr>
          <p:cNvSpPr txBox="1"/>
          <p:nvPr/>
        </p:nvSpPr>
        <p:spPr>
          <a:xfrm>
            <a:off x="2502072" y="652884"/>
            <a:ext cx="7499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prstClr val="black"/>
                </a:solidFill>
                <a:latin typeface="Calibri" panose="020F0502020204030204"/>
              </a:rPr>
              <a:t>Quem pode pedir a adesão?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02DB72DA-830F-408B-B78D-7FAC05D42E99}"/>
              </a:ext>
            </a:extLst>
          </p:cNvPr>
          <p:cNvGrpSpPr/>
          <p:nvPr/>
        </p:nvGrpSpPr>
        <p:grpSpPr>
          <a:xfrm>
            <a:off x="4526897" y="1417407"/>
            <a:ext cx="4064951" cy="4479027"/>
            <a:chOff x="4526897" y="1417407"/>
            <a:chExt cx="4064951" cy="4479027"/>
          </a:xfrm>
        </p:grpSpPr>
        <p:grpSp>
          <p:nvGrpSpPr>
            <p:cNvPr id="56" name="Group 48">
              <a:extLst>
                <a:ext uri="{FF2B5EF4-FFF2-40B4-BE49-F238E27FC236}">
                  <a16:creationId xmlns:a16="http://schemas.microsoft.com/office/drawing/2014/main" id="{28AD7D17-FD31-4A64-BDC1-71F708257AC9}"/>
                </a:ext>
              </a:extLst>
            </p:cNvPr>
            <p:cNvGrpSpPr/>
            <p:nvPr/>
          </p:nvGrpSpPr>
          <p:grpSpPr>
            <a:xfrm>
              <a:off x="4526897" y="1417407"/>
              <a:ext cx="4064951" cy="4473828"/>
              <a:chOff x="937269" y="1398245"/>
              <a:chExt cx="4457057" cy="4905375"/>
            </a:xfrm>
          </p:grpSpPr>
          <p:sp>
            <p:nvSpPr>
              <p:cNvPr id="57" name="Freeform 6">
                <a:extLst>
                  <a:ext uri="{FF2B5EF4-FFF2-40B4-BE49-F238E27FC236}">
                    <a16:creationId xmlns:a16="http://schemas.microsoft.com/office/drawing/2014/main" id="{DE029780-AB82-427D-A845-9211C870C0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775" y="3857626"/>
                <a:ext cx="774700" cy="606425"/>
              </a:xfrm>
              <a:custGeom>
                <a:avLst/>
                <a:gdLst>
                  <a:gd name="T0" fmla="*/ 1075 w 1463"/>
                  <a:gd name="T1" fmla="*/ 1144 h 1144"/>
                  <a:gd name="T2" fmla="*/ 1463 w 1463"/>
                  <a:gd name="T3" fmla="*/ 0 h 1144"/>
                  <a:gd name="T4" fmla="*/ 0 w 1463"/>
                  <a:gd name="T5" fmla="*/ 0 h 1144"/>
                  <a:gd name="T6" fmla="*/ 1075 w 1463"/>
                  <a:gd name="T7" fmla="*/ 1144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63" h="1144">
                    <a:moveTo>
                      <a:pt x="1075" y="1144"/>
                    </a:moveTo>
                    <a:lnTo>
                      <a:pt x="1463" y="0"/>
                    </a:lnTo>
                    <a:lnTo>
                      <a:pt x="0" y="0"/>
                    </a:lnTo>
                    <a:lnTo>
                      <a:pt x="1075" y="1144"/>
                    </a:lnTo>
                    <a:close/>
                  </a:path>
                </a:pathLst>
              </a:custGeom>
              <a:gradFill>
                <a:gsLst>
                  <a:gs pos="3000">
                    <a:srgbClr val="67214C"/>
                  </a:gs>
                  <a:gs pos="100000">
                    <a:srgbClr val="5E1C45"/>
                  </a:gs>
                </a:gsLst>
                <a:lin ang="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Freeform 5">
                <a:extLst>
                  <a:ext uri="{FF2B5EF4-FFF2-40B4-BE49-F238E27FC236}">
                    <a16:creationId xmlns:a16="http://schemas.microsoft.com/office/drawing/2014/main" id="{D2F0C302-5913-43D2-A05B-798488549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7269" y="1398245"/>
                <a:ext cx="4418013" cy="4905375"/>
              </a:xfrm>
              <a:custGeom>
                <a:avLst/>
                <a:gdLst>
                  <a:gd name="T0" fmla="*/ 3027 w 8349"/>
                  <a:gd name="T1" fmla="*/ 0 h 9270"/>
                  <a:gd name="T2" fmla="*/ 8349 w 8349"/>
                  <a:gd name="T3" fmla="*/ 0 h 9270"/>
                  <a:gd name="T4" fmla="*/ 5438 w 8349"/>
                  <a:gd name="T5" fmla="*/ 9270 h 9270"/>
                  <a:gd name="T6" fmla="*/ 0 w 8349"/>
                  <a:gd name="T7" fmla="*/ 9270 h 9270"/>
                  <a:gd name="T8" fmla="*/ 3027 w 8349"/>
                  <a:gd name="T9" fmla="*/ 0 h 9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49" h="9270">
                    <a:moveTo>
                      <a:pt x="3027" y="0"/>
                    </a:moveTo>
                    <a:lnTo>
                      <a:pt x="8349" y="0"/>
                    </a:lnTo>
                    <a:lnTo>
                      <a:pt x="5438" y="9270"/>
                    </a:lnTo>
                    <a:lnTo>
                      <a:pt x="0" y="9270"/>
                    </a:lnTo>
                    <a:lnTo>
                      <a:pt x="3027" y="0"/>
                    </a:lnTo>
                    <a:close/>
                  </a:path>
                </a:pathLst>
              </a:custGeom>
              <a:gradFill>
                <a:gsLst>
                  <a:gs pos="62808">
                    <a:sysClr val="windowText" lastClr="000000">
                      <a:lumMod val="50000"/>
                      <a:lumOff val="50000"/>
                      <a:alpha val="64000"/>
                    </a:sysClr>
                  </a:gs>
                  <a:gs pos="34000">
                    <a:sysClr val="windowText" lastClr="000000">
                      <a:lumMod val="50000"/>
                      <a:lumOff val="50000"/>
                      <a:alpha val="45000"/>
                    </a:sysClr>
                  </a:gs>
                  <a:gs pos="0">
                    <a:srgbClr val="DCE1E7"/>
                  </a:gs>
                  <a:gs pos="82000">
                    <a:srgbClr val="DCE1E7"/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Freeform 5">
                <a:extLst>
                  <a:ext uri="{FF2B5EF4-FFF2-40B4-BE49-F238E27FC236}">
                    <a16:creationId xmlns:a16="http://schemas.microsoft.com/office/drawing/2014/main" id="{D168306D-393E-4D6F-A683-54F85587B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313" y="1398245"/>
                <a:ext cx="4418013" cy="4905374"/>
              </a:xfrm>
              <a:custGeom>
                <a:avLst/>
                <a:gdLst>
                  <a:gd name="T0" fmla="*/ 3027 w 8349"/>
                  <a:gd name="T1" fmla="*/ 0 h 9270"/>
                  <a:gd name="T2" fmla="*/ 8349 w 8349"/>
                  <a:gd name="T3" fmla="*/ 0 h 9270"/>
                  <a:gd name="T4" fmla="*/ 5438 w 8349"/>
                  <a:gd name="T5" fmla="*/ 9270 h 9270"/>
                  <a:gd name="T6" fmla="*/ 0 w 8349"/>
                  <a:gd name="T7" fmla="*/ 9270 h 9270"/>
                  <a:gd name="T8" fmla="*/ 3027 w 8349"/>
                  <a:gd name="T9" fmla="*/ 0 h 9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49" h="9270">
                    <a:moveTo>
                      <a:pt x="3027" y="0"/>
                    </a:moveTo>
                    <a:lnTo>
                      <a:pt x="8349" y="0"/>
                    </a:lnTo>
                    <a:lnTo>
                      <a:pt x="5438" y="9270"/>
                    </a:lnTo>
                    <a:lnTo>
                      <a:pt x="0" y="9270"/>
                    </a:lnTo>
                    <a:lnTo>
                      <a:pt x="3027" y="0"/>
                    </a:lnTo>
                    <a:close/>
                  </a:path>
                </a:pathLst>
              </a:custGeom>
              <a:gradFill flip="none" rotWithShape="1">
                <a:gsLst>
                  <a:gs pos="11000">
                    <a:srgbClr val="E5E8ED"/>
                  </a:gs>
                  <a:gs pos="0">
                    <a:srgbClr val="E6E9EE"/>
                  </a:gs>
                  <a:gs pos="100000">
                    <a:srgbClr val="E5E8ED"/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Freeform 7">
                <a:extLst>
                  <a:ext uri="{FF2B5EF4-FFF2-40B4-BE49-F238E27FC236}">
                    <a16:creationId xmlns:a16="http://schemas.microsoft.com/office/drawing/2014/main" id="{C413EC51-0A6A-4076-A832-911CB3596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775" y="2255838"/>
                <a:ext cx="2878138" cy="1601788"/>
              </a:xfrm>
              <a:custGeom>
                <a:avLst/>
                <a:gdLst>
                  <a:gd name="T0" fmla="*/ 0 w 5438"/>
                  <a:gd name="T1" fmla="*/ 3028 h 3028"/>
                  <a:gd name="T2" fmla="*/ 1463 w 5438"/>
                  <a:gd name="T3" fmla="*/ 3028 h 3028"/>
                  <a:gd name="T4" fmla="*/ 4002 w 5438"/>
                  <a:gd name="T5" fmla="*/ 3028 h 3028"/>
                  <a:gd name="T6" fmla="*/ 5438 w 5438"/>
                  <a:gd name="T7" fmla="*/ 1555 h 3028"/>
                  <a:gd name="T8" fmla="*/ 4937 w 5438"/>
                  <a:gd name="T9" fmla="*/ 0 h 3028"/>
                  <a:gd name="T10" fmla="*/ 926 w 5438"/>
                  <a:gd name="T11" fmla="*/ 0 h 3028"/>
                  <a:gd name="T12" fmla="*/ 0 w 5438"/>
                  <a:gd name="T13" fmla="*/ 3028 h 3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38" h="3028">
                    <a:moveTo>
                      <a:pt x="0" y="3028"/>
                    </a:moveTo>
                    <a:lnTo>
                      <a:pt x="1463" y="3028"/>
                    </a:lnTo>
                    <a:lnTo>
                      <a:pt x="4002" y="3028"/>
                    </a:lnTo>
                    <a:lnTo>
                      <a:pt x="5438" y="1555"/>
                    </a:lnTo>
                    <a:lnTo>
                      <a:pt x="4937" y="0"/>
                    </a:lnTo>
                    <a:lnTo>
                      <a:pt x="926" y="0"/>
                    </a:lnTo>
                    <a:lnTo>
                      <a:pt x="0" y="3028"/>
                    </a:lnTo>
                    <a:close/>
                  </a:path>
                </a:pathLst>
              </a:custGeom>
              <a:gradFill flip="none" rotWithShape="1">
                <a:gsLst>
                  <a:gs pos="40000">
                    <a:srgbClr val="C02E95">
                      <a:lumMod val="70000"/>
                      <a:lumOff val="30000"/>
                    </a:srgbClr>
                  </a:gs>
                  <a:gs pos="87000">
                    <a:srgbClr val="C02E95"/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61" name="Straight Connector 49">
              <a:extLst>
                <a:ext uri="{FF2B5EF4-FFF2-40B4-BE49-F238E27FC236}">
                  <a16:creationId xmlns:a16="http://schemas.microsoft.com/office/drawing/2014/main" id="{8841F5F0-4E37-42AA-AC69-9F84EC767754}"/>
                </a:ext>
              </a:extLst>
            </p:cNvPr>
            <p:cNvCxnSpPr/>
            <p:nvPr/>
          </p:nvCxnSpPr>
          <p:spPr>
            <a:xfrm>
              <a:off x="6070844" y="5896434"/>
              <a:ext cx="722405" cy="0"/>
            </a:xfrm>
            <a:prstGeom prst="line">
              <a:avLst/>
            </a:prstGeom>
            <a:noFill/>
            <a:ln w="25400" cap="flat" cmpd="sng" algn="ctr">
              <a:solidFill>
                <a:srgbClr val="C02E95"/>
              </a:solidFill>
              <a:prstDash val="solid"/>
            </a:ln>
            <a:effectLst/>
          </p:spPr>
        </p:cxnSp>
        <p:sp>
          <p:nvSpPr>
            <p:cNvPr id="70" name="TextBox 64">
              <a:extLst>
                <a:ext uri="{FF2B5EF4-FFF2-40B4-BE49-F238E27FC236}">
                  <a16:creationId xmlns:a16="http://schemas.microsoft.com/office/drawing/2014/main" id="{F73C4283-FF24-4A35-9E1E-BA1AC1E5C851}"/>
                </a:ext>
              </a:extLst>
            </p:cNvPr>
            <p:cNvSpPr txBox="1">
              <a:spLocks/>
            </p:cNvSpPr>
            <p:nvPr/>
          </p:nvSpPr>
          <p:spPr>
            <a:xfrm>
              <a:off x="5132066" y="4453639"/>
              <a:ext cx="29576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 defTabSz="1218987">
                <a:buFont typeface="Wingdings" panose="05000000000000000000" pitchFamily="2" charset="2"/>
                <a:buChar char="ü"/>
              </a:pPr>
              <a:r>
                <a:rPr lang="en-US" sz="1600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Serviço</a:t>
              </a:r>
              <a:r>
                <a:rPr lang="en-US" sz="16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de </a:t>
              </a:r>
              <a:r>
                <a:rPr lang="en-US" sz="1600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Inspeção</a:t>
              </a:r>
              <a:r>
                <a:rPr lang="en-US" sz="16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Municipal - SIM</a:t>
              </a:r>
              <a:endParaRPr lang="en-US" sz="14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TextBox 65">
              <a:extLst>
                <a:ext uri="{FF2B5EF4-FFF2-40B4-BE49-F238E27FC236}">
                  <a16:creationId xmlns:a16="http://schemas.microsoft.com/office/drawing/2014/main" id="{A4A099FE-E54D-4A33-AF4E-C3885BF0EC60}"/>
                </a:ext>
              </a:extLst>
            </p:cNvPr>
            <p:cNvSpPr txBox="1">
              <a:spLocks/>
            </p:cNvSpPr>
            <p:nvPr/>
          </p:nvSpPr>
          <p:spPr>
            <a:xfrm>
              <a:off x="5102727" y="2714684"/>
              <a:ext cx="2191393" cy="46166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1218987"/>
              <a:r>
                <a:rPr lang="en-US" sz="2400" b="1" kern="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Municípios</a:t>
              </a:r>
              <a:endPara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1" name="Graphic 10" descr="Gears">
              <a:extLst>
                <a:ext uri="{FF2B5EF4-FFF2-40B4-BE49-F238E27FC236}">
                  <a16:creationId xmlns:a16="http://schemas.microsoft.com/office/drawing/2014/main" id="{C4434D53-391E-4F9D-9A16-5E4592869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98424" y="5367628"/>
              <a:ext cx="467244" cy="467244"/>
            </a:xfrm>
            <a:prstGeom prst="rect">
              <a:avLst/>
            </a:prstGeom>
          </p:spPr>
        </p:pic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94893326-A398-4655-8F5F-C970519E765E}"/>
              </a:ext>
            </a:extLst>
          </p:cNvPr>
          <p:cNvGrpSpPr/>
          <p:nvPr/>
        </p:nvGrpSpPr>
        <p:grpSpPr>
          <a:xfrm>
            <a:off x="1335700" y="1417407"/>
            <a:ext cx="4064951" cy="4479027"/>
            <a:chOff x="1335700" y="1417407"/>
            <a:chExt cx="4064951" cy="4479027"/>
          </a:xfrm>
        </p:grpSpPr>
        <p:grpSp>
          <p:nvGrpSpPr>
            <p:cNvPr id="50" name="Group 15">
              <a:extLst>
                <a:ext uri="{FF2B5EF4-FFF2-40B4-BE49-F238E27FC236}">
                  <a16:creationId xmlns:a16="http://schemas.microsoft.com/office/drawing/2014/main" id="{FAD94338-0180-4874-A0AE-BA9D8B2C27B2}"/>
                </a:ext>
              </a:extLst>
            </p:cNvPr>
            <p:cNvGrpSpPr/>
            <p:nvPr/>
          </p:nvGrpSpPr>
          <p:grpSpPr>
            <a:xfrm>
              <a:off x="1335700" y="1417407"/>
              <a:ext cx="4064951" cy="4473828"/>
              <a:chOff x="937269" y="1398245"/>
              <a:chExt cx="4457057" cy="4905375"/>
            </a:xfrm>
          </p:grpSpPr>
          <p:sp>
            <p:nvSpPr>
              <p:cNvPr id="51" name="Freeform 6">
                <a:extLst>
                  <a:ext uri="{FF2B5EF4-FFF2-40B4-BE49-F238E27FC236}">
                    <a16:creationId xmlns:a16="http://schemas.microsoft.com/office/drawing/2014/main" id="{710CAB92-8899-4D9D-902D-8CD10D06A9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775" y="3857626"/>
                <a:ext cx="774700" cy="606425"/>
              </a:xfrm>
              <a:custGeom>
                <a:avLst/>
                <a:gdLst>
                  <a:gd name="T0" fmla="*/ 1075 w 1463"/>
                  <a:gd name="T1" fmla="*/ 1144 h 1144"/>
                  <a:gd name="T2" fmla="*/ 1463 w 1463"/>
                  <a:gd name="T3" fmla="*/ 0 h 1144"/>
                  <a:gd name="T4" fmla="*/ 0 w 1463"/>
                  <a:gd name="T5" fmla="*/ 0 h 1144"/>
                  <a:gd name="T6" fmla="*/ 1075 w 1463"/>
                  <a:gd name="T7" fmla="*/ 1144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63" h="1144">
                    <a:moveTo>
                      <a:pt x="1075" y="1144"/>
                    </a:moveTo>
                    <a:lnTo>
                      <a:pt x="1463" y="0"/>
                    </a:lnTo>
                    <a:lnTo>
                      <a:pt x="0" y="0"/>
                    </a:lnTo>
                    <a:lnTo>
                      <a:pt x="1075" y="1144"/>
                    </a:lnTo>
                    <a:close/>
                  </a:path>
                </a:pathLst>
              </a:custGeom>
              <a:gradFill>
                <a:gsLst>
                  <a:gs pos="3000">
                    <a:srgbClr val="FF4437">
                      <a:lumMod val="50000"/>
                    </a:srgbClr>
                  </a:gs>
                  <a:gs pos="100000">
                    <a:srgbClr val="FF4437">
                      <a:lumMod val="50000"/>
                    </a:srgbClr>
                  </a:gs>
                </a:gsLst>
                <a:lin ang="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Freeform 5">
                <a:extLst>
                  <a:ext uri="{FF2B5EF4-FFF2-40B4-BE49-F238E27FC236}">
                    <a16:creationId xmlns:a16="http://schemas.microsoft.com/office/drawing/2014/main" id="{9AEA8B2C-089F-48F5-A537-36FE0AE486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7269" y="1398245"/>
                <a:ext cx="4418013" cy="4905375"/>
              </a:xfrm>
              <a:custGeom>
                <a:avLst/>
                <a:gdLst>
                  <a:gd name="T0" fmla="*/ 3027 w 8349"/>
                  <a:gd name="T1" fmla="*/ 0 h 9270"/>
                  <a:gd name="T2" fmla="*/ 8349 w 8349"/>
                  <a:gd name="T3" fmla="*/ 0 h 9270"/>
                  <a:gd name="T4" fmla="*/ 5438 w 8349"/>
                  <a:gd name="T5" fmla="*/ 9270 h 9270"/>
                  <a:gd name="T6" fmla="*/ 0 w 8349"/>
                  <a:gd name="T7" fmla="*/ 9270 h 9270"/>
                  <a:gd name="T8" fmla="*/ 3027 w 8349"/>
                  <a:gd name="T9" fmla="*/ 0 h 9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49" h="9270">
                    <a:moveTo>
                      <a:pt x="3027" y="0"/>
                    </a:moveTo>
                    <a:lnTo>
                      <a:pt x="8349" y="0"/>
                    </a:lnTo>
                    <a:lnTo>
                      <a:pt x="5438" y="9270"/>
                    </a:lnTo>
                    <a:lnTo>
                      <a:pt x="0" y="9270"/>
                    </a:lnTo>
                    <a:lnTo>
                      <a:pt x="3027" y="0"/>
                    </a:lnTo>
                    <a:close/>
                  </a:path>
                </a:pathLst>
              </a:custGeom>
              <a:gradFill>
                <a:gsLst>
                  <a:gs pos="62808">
                    <a:sysClr val="windowText" lastClr="000000">
                      <a:lumMod val="50000"/>
                      <a:lumOff val="50000"/>
                      <a:alpha val="64000"/>
                    </a:sysClr>
                  </a:gs>
                  <a:gs pos="34000">
                    <a:sysClr val="windowText" lastClr="000000">
                      <a:lumMod val="50000"/>
                      <a:lumOff val="50000"/>
                      <a:alpha val="45000"/>
                    </a:sysClr>
                  </a:gs>
                  <a:gs pos="0">
                    <a:srgbClr val="DCE1E7"/>
                  </a:gs>
                  <a:gs pos="82000">
                    <a:srgbClr val="DCE1E7"/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Freeform 5">
                <a:extLst>
                  <a:ext uri="{FF2B5EF4-FFF2-40B4-BE49-F238E27FC236}">
                    <a16:creationId xmlns:a16="http://schemas.microsoft.com/office/drawing/2014/main" id="{4CE98B94-A688-4469-A8C4-2B47CAA27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313" y="1398245"/>
                <a:ext cx="4418013" cy="4905374"/>
              </a:xfrm>
              <a:custGeom>
                <a:avLst/>
                <a:gdLst>
                  <a:gd name="T0" fmla="*/ 3027 w 8349"/>
                  <a:gd name="T1" fmla="*/ 0 h 9270"/>
                  <a:gd name="T2" fmla="*/ 8349 w 8349"/>
                  <a:gd name="T3" fmla="*/ 0 h 9270"/>
                  <a:gd name="T4" fmla="*/ 5438 w 8349"/>
                  <a:gd name="T5" fmla="*/ 9270 h 9270"/>
                  <a:gd name="T6" fmla="*/ 0 w 8349"/>
                  <a:gd name="T7" fmla="*/ 9270 h 9270"/>
                  <a:gd name="T8" fmla="*/ 3027 w 8349"/>
                  <a:gd name="T9" fmla="*/ 0 h 9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49" h="9270">
                    <a:moveTo>
                      <a:pt x="3027" y="0"/>
                    </a:moveTo>
                    <a:lnTo>
                      <a:pt x="8349" y="0"/>
                    </a:lnTo>
                    <a:lnTo>
                      <a:pt x="5438" y="9270"/>
                    </a:lnTo>
                    <a:lnTo>
                      <a:pt x="0" y="9270"/>
                    </a:lnTo>
                    <a:lnTo>
                      <a:pt x="3027" y="0"/>
                    </a:lnTo>
                    <a:close/>
                  </a:path>
                </a:pathLst>
              </a:custGeom>
              <a:gradFill flip="none" rotWithShape="1">
                <a:gsLst>
                  <a:gs pos="11000">
                    <a:srgbClr val="E5E8ED"/>
                  </a:gs>
                  <a:gs pos="0">
                    <a:srgbClr val="E6E9EE"/>
                  </a:gs>
                  <a:gs pos="100000">
                    <a:srgbClr val="E5E8ED"/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Freeform 7">
                <a:extLst>
                  <a:ext uri="{FF2B5EF4-FFF2-40B4-BE49-F238E27FC236}">
                    <a16:creationId xmlns:a16="http://schemas.microsoft.com/office/drawing/2014/main" id="{D285BA6A-A3EF-4881-8E1C-72C5F0101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775" y="2255838"/>
                <a:ext cx="2878138" cy="1601788"/>
              </a:xfrm>
              <a:custGeom>
                <a:avLst/>
                <a:gdLst>
                  <a:gd name="T0" fmla="*/ 0 w 5438"/>
                  <a:gd name="T1" fmla="*/ 3028 h 3028"/>
                  <a:gd name="T2" fmla="*/ 1463 w 5438"/>
                  <a:gd name="T3" fmla="*/ 3028 h 3028"/>
                  <a:gd name="T4" fmla="*/ 4002 w 5438"/>
                  <a:gd name="T5" fmla="*/ 3028 h 3028"/>
                  <a:gd name="T6" fmla="*/ 5438 w 5438"/>
                  <a:gd name="T7" fmla="*/ 1555 h 3028"/>
                  <a:gd name="T8" fmla="*/ 4937 w 5438"/>
                  <a:gd name="T9" fmla="*/ 0 h 3028"/>
                  <a:gd name="T10" fmla="*/ 926 w 5438"/>
                  <a:gd name="T11" fmla="*/ 0 h 3028"/>
                  <a:gd name="T12" fmla="*/ 0 w 5438"/>
                  <a:gd name="T13" fmla="*/ 3028 h 3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38" h="3028">
                    <a:moveTo>
                      <a:pt x="0" y="3028"/>
                    </a:moveTo>
                    <a:lnTo>
                      <a:pt x="1463" y="3028"/>
                    </a:lnTo>
                    <a:lnTo>
                      <a:pt x="4002" y="3028"/>
                    </a:lnTo>
                    <a:lnTo>
                      <a:pt x="5438" y="1555"/>
                    </a:lnTo>
                    <a:lnTo>
                      <a:pt x="4937" y="0"/>
                    </a:lnTo>
                    <a:lnTo>
                      <a:pt x="926" y="0"/>
                    </a:lnTo>
                    <a:lnTo>
                      <a:pt x="0" y="3028"/>
                    </a:lnTo>
                    <a:close/>
                  </a:path>
                </a:pathLst>
              </a:custGeom>
              <a:gradFill flip="none" rotWithShape="1">
                <a:gsLst>
                  <a:gs pos="3000">
                    <a:srgbClr val="FF4437">
                      <a:lumMod val="60000"/>
                      <a:lumOff val="40000"/>
                    </a:srgbClr>
                  </a:gs>
                  <a:gs pos="100000">
                    <a:srgbClr val="FF4437"/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55" name="Straight Connector 17">
              <a:extLst>
                <a:ext uri="{FF2B5EF4-FFF2-40B4-BE49-F238E27FC236}">
                  <a16:creationId xmlns:a16="http://schemas.microsoft.com/office/drawing/2014/main" id="{50D5D850-74B7-467C-9190-7AB796B9ECF5}"/>
                </a:ext>
              </a:extLst>
            </p:cNvPr>
            <p:cNvCxnSpPr/>
            <p:nvPr/>
          </p:nvCxnSpPr>
          <p:spPr>
            <a:xfrm>
              <a:off x="2894641" y="5896434"/>
              <a:ext cx="722405" cy="0"/>
            </a:xfrm>
            <a:prstGeom prst="line">
              <a:avLst/>
            </a:prstGeom>
            <a:noFill/>
            <a:ln w="25400" cap="flat" cmpd="sng" algn="ctr">
              <a:solidFill>
                <a:srgbClr val="FF4437"/>
              </a:solidFill>
              <a:prstDash val="solid"/>
            </a:ln>
            <a:effectLst/>
          </p:spPr>
        </p:cxnSp>
        <p:sp>
          <p:nvSpPr>
            <p:cNvPr id="68" name="TextBox 61">
              <a:extLst>
                <a:ext uri="{FF2B5EF4-FFF2-40B4-BE49-F238E27FC236}">
                  <a16:creationId xmlns:a16="http://schemas.microsoft.com/office/drawing/2014/main" id="{5BC20647-9C6F-472A-A3BF-42C5C5441C64}"/>
                </a:ext>
              </a:extLst>
            </p:cNvPr>
            <p:cNvSpPr txBox="1">
              <a:spLocks/>
            </p:cNvSpPr>
            <p:nvPr/>
          </p:nvSpPr>
          <p:spPr>
            <a:xfrm>
              <a:off x="2003223" y="4442573"/>
              <a:ext cx="27930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 defTabSz="1218987">
                <a:buFont typeface="Wingdings" panose="05000000000000000000" pitchFamily="2" charset="2"/>
                <a:buChar char="ü"/>
              </a:pPr>
              <a:r>
                <a:rPr lang="en-US" sz="1600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Serviço</a:t>
              </a:r>
              <a:r>
                <a:rPr lang="en-US" sz="16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de </a:t>
              </a:r>
              <a:r>
                <a:rPr lang="en-US" sz="1600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Inspeção</a:t>
              </a:r>
              <a:r>
                <a:rPr lang="en-US" sz="16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Estadual</a:t>
              </a:r>
              <a:r>
                <a:rPr lang="en-US" sz="16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e </a:t>
              </a:r>
              <a:r>
                <a:rPr lang="en-US" sz="1600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Distrital</a:t>
              </a:r>
              <a:r>
                <a:rPr lang="en-US" sz="16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- SIE</a:t>
              </a:r>
            </a:p>
          </p:txBody>
        </p:sp>
        <p:sp>
          <p:nvSpPr>
            <p:cNvPr id="69" name="TextBox 62">
              <a:extLst>
                <a:ext uri="{FF2B5EF4-FFF2-40B4-BE49-F238E27FC236}">
                  <a16:creationId xmlns:a16="http://schemas.microsoft.com/office/drawing/2014/main" id="{A40ED3AF-3112-4955-B330-EDA1DE85FC7F}"/>
                </a:ext>
              </a:extLst>
            </p:cNvPr>
            <p:cNvSpPr txBox="1">
              <a:spLocks/>
            </p:cNvSpPr>
            <p:nvPr/>
          </p:nvSpPr>
          <p:spPr>
            <a:xfrm>
              <a:off x="1644703" y="2260482"/>
              <a:ext cx="2191393" cy="120032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 defTabSz="1218987"/>
              <a:r>
                <a:rPr lang="en-US" sz="2400" b="1" kern="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Estados</a:t>
              </a:r>
              <a:r>
                <a:rPr lang="en-US" sz="2400" b="1" kern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e Distrito Federal</a:t>
              </a:r>
              <a:endParaRPr lang="en-US" sz="1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3" name="Graphic 10" descr="Gears">
              <a:extLst>
                <a:ext uri="{FF2B5EF4-FFF2-40B4-BE49-F238E27FC236}">
                  <a16:creationId xmlns:a16="http://schemas.microsoft.com/office/drawing/2014/main" id="{69954F3C-99FE-494C-A3AC-C0C639012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80330" y="5405017"/>
              <a:ext cx="467244" cy="467244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D362A385-B286-49E5-AD4E-F40960DA5DDD}"/>
              </a:ext>
            </a:extLst>
          </p:cNvPr>
          <p:cNvGrpSpPr/>
          <p:nvPr/>
        </p:nvGrpSpPr>
        <p:grpSpPr>
          <a:xfrm>
            <a:off x="7718093" y="1417407"/>
            <a:ext cx="4064951" cy="4479027"/>
            <a:chOff x="7718093" y="1417407"/>
            <a:chExt cx="4064951" cy="4479027"/>
          </a:xfrm>
        </p:grpSpPr>
        <p:grpSp>
          <p:nvGrpSpPr>
            <p:cNvPr id="62" name="Group 55">
              <a:extLst>
                <a:ext uri="{FF2B5EF4-FFF2-40B4-BE49-F238E27FC236}">
                  <a16:creationId xmlns:a16="http://schemas.microsoft.com/office/drawing/2014/main" id="{7BD8B389-D72C-4026-8E41-3FD462C6A31C}"/>
                </a:ext>
              </a:extLst>
            </p:cNvPr>
            <p:cNvGrpSpPr/>
            <p:nvPr/>
          </p:nvGrpSpPr>
          <p:grpSpPr>
            <a:xfrm>
              <a:off x="7718093" y="1417407"/>
              <a:ext cx="4064951" cy="4473828"/>
              <a:chOff x="937269" y="1398245"/>
              <a:chExt cx="4457057" cy="4905375"/>
            </a:xfrm>
          </p:grpSpPr>
          <p:sp>
            <p:nvSpPr>
              <p:cNvPr id="63" name="Freeform 6">
                <a:extLst>
                  <a:ext uri="{FF2B5EF4-FFF2-40B4-BE49-F238E27FC236}">
                    <a16:creationId xmlns:a16="http://schemas.microsoft.com/office/drawing/2014/main" id="{961BC3CB-3426-4A9E-B0AB-F9774805A6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775" y="3857626"/>
                <a:ext cx="774700" cy="606425"/>
              </a:xfrm>
              <a:custGeom>
                <a:avLst/>
                <a:gdLst>
                  <a:gd name="T0" fmla="*/ 1075 w 1463"/>
                  <a:gd name="T1" fmla="*/ 1144 h 1144"/>
                  <a:gd name="T2" fmla="*/ 1463 w 1463"/>
                  <a:gd name="T3" fmla="*/ 0 h 1144"/>
                  <a:gd name="T4" fmla="*/ 0 w 1463"/>
                  <a:gd name="T5" fmla="*/ 0 h 1144"/>
                  <a:gd name="T6" fmla="*/ 1075 w 1463"/>
                  <a:gd name="T7" fmla="*/ 1144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63" h="1144">
                    <a:moveTo>
                      <a:pt x="1075" y="1144"/>
                    </a:moveTo>
                    <a:lnTo>
                      <a:pt x="1463" y="0"/>
                    </a:lnTo>
                    <a:lnTo>
                      <a:pt x="0" y="0"/>
                    </a:lnTo>
                    <a:lnTo>
                      <a:pt x="1075" y="1144"/>
                    </a:lnTo>
                    <a:close/>
                  </a:path>
                </a:pathLst>
              </a:custGeom>
              <a:gradFill>
                <a:gsLst>
                  <a:gs pos="3000">
                    <a:srgbClr val="463967"/>
                  </a:gs>
                  <a:gs pos="100000">
                    <a:srgbClr val="423563"/>
                  </a:gs>
                </a:gsLst>
                <a:lin ang="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Freeform 5">
                <a:extLst>
                  <a:ext uri="{FF2B5EF4-FFF2-40B4-BE49-F238E27FC236}">
                    <a16:creationId xmlns:a16="http://schemas.microsoft.com/office/drawing/2014/main" id="{B512D29D-3398-48AA-843E-81F779899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7269" y="1398245"/>
                <a:ext cx="4418013" cy="4905375"/>
              </a:xfrm>
              <a:custGeom>
                <a:avLst/>
                <a:gdLst>
                  <a:gd name="T0" fmla="*/ 3027 w 8349"/>
                  <a:gd name="T1" fmla="*/ 0 h 9270"/>
                  <a:gd name="T2" fmla="*/ 8349 w 8349"/>
                  <a:gd name="T3" fmla="*/ 0 h 9270"/>
                  <a:gd name="T4" fmla="*/ 5438 w 8349"/>
                  <a:gd name="T5" fmla="*/ 9270 h 9270"/>
                  <a:gd name="T6" fmla="*/ 0 w 8349"/>
                  <a:gd name="T7" fmla="*/ 9270 h 9270"/>
                  <a:gd name="T8" fmla="*/ 3027 w 8349"/>
                  <a:gd name="T9" fmla="*/ 0 h 9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49" h="9270">
                    <a:moveTo>
                      <a:pt x="3027" y="0"/>
                    </a:moveTo>
                    <a:lnTo>
                      <a:pt x="8349" y="0"/>
                    </a:lnTo>
                    <a:lnTo>
                      <a:pt x="5438" y="9270"/>
                    </a:lnTo>
                    <a:lnTo>
                      <a:pt x="0" y="9270"/>
                    </a:lnTo>
                    <a:lnTo>
                      <a:pt x="3027" y="0"/>
                    </a:lnTo>
                    <a:close/>
                  </a:path>
                </a:pathLst>
              </a:custGeom>
              <a:gradFill>
                <a:gsLst>
                  <a:gs pos="62808">
                    <a:sysClr val="windowText" lastClr="000000">
                      <a:lumMod val="50000"/>
                      <a:lumOff val="50000"/>
                      <a:alpha val="64000"/>
                    </a:sysClr>
                  </a:gs>
                  <a:gs pos="34000">
                    <a:sysClr val="windowText" lastClr="000000">
                      <a:lumMod val="50000"/>
                      <a:lumOff val="50000"/>
                      <a:alpha val="45000"/>
                    </a:sysClr>
                  </a:gs>
                  <a:gs pos="0">
                    <a:srgbClr val="DCE1E7"/>
                  </a:gs>
                  <a:gs pos="82000">
                    <a:srgbClr val="DCE1E7"/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F71348D-9669-4B88-B727-29D4CE2D9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313" y="1398245"/>
                <a:ext cx="4418013" cy="4905374"/>
              </a:xfrm>
              <a:custGeom>
                <a:avLst/>
                <a:gdLst>
                  <a:gd name="T0" fmla="*/ 3027 w 8349"/>
                  <a:gd name="T1" fmla="*/ 0 h 9270"/>
                  <a:gd name="T2" fmla="*/ 8349 w 8349"/>
                  <a:gd name="T3" fmla="*/ 0 h 9270"/>
                  <a:gd name="T4" fmla="*/ 5438 w 8349"/>
                  <a:gd name="T5" fmla="*/ 9270 h 9270"/>
                  <a:gd name="T6" fmla="*/ 0 w 8349"/>
                  <a:gd name="T7" fmla="*/ 9270 h 9270"/>
                  <a:gd name="T8" fmla="*/ 3027 w 8349"/>
                  <a:gd name="T9" fmla="*/ 0 h 9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49" h="9270">
                    <a:moveTo>
                      <a:pt x="3027" y="0"/>
                    </a:moveTo>
                    <a:lnTo>
                      <a:pt x="8349" y="0"/>
                    </a:lnTo>
                    <a:lnTo>
                      <a:pt x="5438" y="9270"/>
                    </a:lnTo>
                    <a:lnTo>
                      <a:pt x="0" y="9270"/>
                    </a:lnTo>
                    <a:lnTo>
                      <a:pt x="3027" y="0"/>
                    </a:lnTo>
                    <a:close/>
                  </a:path>
                </a:pathLst>
              </a:custGeom>
              <a:gradFill flip="none" rotWithShape="1">
                <a:gsLst>
                  <a:gs pos="11000">
                    <a:srgbClr val="E5E8ED"/>
                  </a:gs>
                  <a:gs pos="0">
                    <a:srgbClr val="E6E9EE"/>
                  </a:gs>
                  <a:gs pos="100000">
                    <a:srgbClr val="E5E8ED"/>
                  </a:gs>
                </a:gsLst>
                <a:lin ang="162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Freeform 7">
                <a:extLst>
                  <a:ext uri="{FF2B5EF4-FFF2-40B4-BE49-F238E27FC236}">
                    <a16:creationId xmlns:a16="http://schemas.microsoft.com/office/drawing/2014/main" id="{995F4878-8EC5-4644-97B2-259E91A938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775" y="2255838"/>
                <a:ext cx="2878138" cy="1601788"/>
              </a:xfrm>
              <a:custGeom>
                <a:avLst/>
                <a:gdLst>
                  <a:gd name="T0" fmla="*/ 0 w 5438"/>
                  <a:gd name="T1" fmla="*/ 3028 h 3028"/>
                  <a:gd name="T2" fmla="*/ 1463 w 5438"/>
                  <a:gd name="T3" fmla="*/ 3028 h 3028"/>
                  <a:gd name="T4" fmla="*/ 4002 w 5438"/>
                  <a:gd name="T5" fmla="*/ 3028 h 3028"/>
                  <a:gd name="T6" fmla="*/ 5438 w 5438"/>
                  <a:gd name="T7" fmla="*/ 1555 h 3028"/>
                  <a:gd name="T8" fmla="*/ 4937 w 5438"/>
                  <a:gd name="T9" fmla="*/ 0 h 3028"/>
                  <a:gd name="T10" fmla="*/ 926 w 5438"/>
                  <a:gd name="T11" fmla="*/ 0 h 3028"/>
                  <a:gd name="T12" fmla="*/ 0 w 5438"/>
                  <a:gd name="T13" fmla="*/ 3028 h 3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38" h="3028">
                    <a:moveTo>
                      <a:pt x="0" y="3028"/>
                    </a:moveTo>
                    <a:lnTo>
                      <a:pt x="1463" y="3028"/>
                    </a:lnTo>
                    <a:lnTo>
                      <a:pt x="4002" y="3028"/>
                    </a:lnTo>
                    <a:lnTo>
                      <a:pt x="5438" y="1555"/>
                    </a:lnTo>
                    <a:lnTo>
                      <a:pt x="4937" y="0"/>
                    </a:lnTo>
                    <a:lnTo>
                      <a:pt x="926" y="0"/>
                    </a:lnTo>
                    <a:lnTo>
                      <a:pt x="0" y="3028"/>
                    </a:lnTo>
                    <a:close/>
                  </a:path>
                </a:pathLst>
              </a:custGeom>
              <a:gradFill flip="none" rotWithShape="1">
                <a:gsLst>
                  <a:gs pos="40000">
                    <a:srgbClr val="5745B4">
                      <a:lumMod val="75000"/>
                      <a:lumOff val="25000"/>
                    </a:srgbClr>
                  </a:gs>
                  <a:gs pos="87000">
                    <a:srgbClr val="5745B4"/>
                  </a:gs>
                </a:gsLst>
                <a:lin ang="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67" name="Straight Connector 56">
              <a:extLst>
                <a:ext uri="{FF2B5EF4-FFF2-40B4-BE49-F238E27FC236}">
                  <a16:creationId xmlns:a16="http://schemas.microsoft.com/office/drawing/2014/main" id="{1B00FB96-F949-445D-8760-03F5DEBF6BA5}"/>
                </a:ext>
              </a:extLst>
            </p:cNvPr>
            <p:cNvCxnSpPr/>
            <p:nvPr/>
          </p:nvCxnSpPr>
          <p:spPr>
            <a:xfrm>
              <a:off x="9351201" y="5896434"/>
              <a:ext cx="722405" cy="0"/>
            </a:xfrm>
            <a:prstGeom prst="line">
              <a:avLst/>
            </a:prstGeom>
            <a:noFill/>
            <a:ln w="25400" cap="flat" cmpd="sng" algn="ctr">
              <a:solidFill>
                <a:srgbClr val="5745B4"/>
              </a:solidFill>
              <a:prstDash val="solid"/>
            </a:ln>
            <a:effectLst/>
          </p:spPr>
        </p:cxnSp>
        <p:sp>
          <p:nvSpPr>
            <p:cNvPr id="73" name="TextBox 68">
              <a:extLst>
                <a:ext uri="{FF2B5EF4-FFF2-40B4-BE49-F238E27FC236}">
                  <a16:creationId xmlns:a16="http://schemas.microsoft.com/office/drawing/2014/main" id="{881E5B0C-7D35-43C6-8CBC-FABAA873C6E5}"/>
                </a:ext>
              </a:extLst>
            </p:cNvPr>
            <p:cNvSpPr txBox="1">
              <a:spLocks/>
            </p:cNvSpPr>
            <p:nvPr/>
          </p:nvSpPr>
          <p:spPr>
            <a:xfrm>
              <a:off x="8218964" y="2714683"/>
              <a:ext cx="2191393" cy="46166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1218987"/>
              <a:r>
                <a:rPr lang="en-US" sz="2400" b="1" kern="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Consórcios</a:t>
              </a:r>
              <a:endParaRPr lang="en-US" sz="2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84" name="Graphic 10" descr="Gears">
              <a:extLst>
                <a:ext uri="{FF2B5EF4-FFF2-40B4-BE49-F238E27FC236}">
                  <a16:creationId xmlns:a16="http://schemas.microsoft.com/office/drawing/2014/main" id="{27C70E39-6EB1-4356-BE96-31D05309F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534751" y="5405017"/>
              <a:ext cx="467244" cy="467244"/>
            </a:xfrm>
            <a:prstGeom prst="rect">
              <a:avLst/>
            </a:prstGeom>
          </p:spPr>
        </p:pic>
        <p:sp>
          <p:nvSpPr>
            <p:cNvPr id="85" name="TextBox 64">
              <a:extLst>
                <a:ext uri="{FF2B5EF4-FFF2-40B4-BE49-F238E27FC236}">
                  <a16:creationId xmlns:a16="http://schemas.microsoft.com/office/drawing/2014/main" id="{ED4D9366-649A-403E-B4ED-4BA546BC5426}"/>
                </a:ext>
              </a:extLst>
            </p:cNvPr>
            <p:cNvSpPr txBox="1">
              <a:spLocks/>
            </p:cNvSpPr>
            <p:nvPr/>
          </p:nvSpPr>
          <p:spPr>
            <a:xfrm>
              <a:off x="8447473" y="4294422"/>
              <a:ext cx="310904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 defTabSz="1218987">
                <a:buFont typeface="Wingdings" panose="05000000000000000000" pitchFamily="2" charset="2"/>
                <a:buChar char="ü"/>
              </a:pPr>
              <a:r>
                <a:rPr lang="en-US" sz="1400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Serviços</a:t>
              </a:r>
              <a:r>
                <a:rPr lang="en-US" sz="14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de </a:t>
              </a:r>
              <a:r>
                <a:rPr lang="en-US" sz="1400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Inspeção</a:t>
              </a:r>
              <a:r>
                <a:rPr lang="en-US" sz="14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400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Municipais</a:t>
              </a:r>
              <a:r>
                <a:rPr lang="en-US" sz="14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400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organizados</a:t>
              </a:r>
              <a:r>
                <a:rPr lang="en-US" sz="14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400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em</a:t>
              </a:r>
              <a:r>
                <a:rPr lang="en-US" sz="14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algn="ctr" defTabSz="1218987"/>
              <a:r>
                <a:rPr lang="en-US" sz="1400" b="1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Consórcios</a:t>
              </a:r>
              <a:r>
                <a:rPr lang="en-US" sz="14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400" b="1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rPr>
                <a:t>Públicos</a:t>
              </a:r>
              <a:endParaRPr lang="en-US" sz="14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6169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4DB5DBC-BC54-49FC-ABBC-32B072986561}"/>
              </a:ext>
            </a:extLst>
          </p:cNvPr>
          <p:cNvSpPr txBox="1"/>
          <p:nvPr/>
        </p:nvSpPr>
        <p:spPr>
          <a:xfrm>
            <a:off x="2237124" y="599752"/>
            <a:ext cx="86319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Reconhecimento da Equivalência</a:t>
            </a:r>
          </a:p>
          <a:p>
            <a:pPr algn="ctr"/>
            <a:endParaRPr lang="pt-BR" sz="2000" b="1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9EFC66D-E4FC-47D8-9081-1F9FFE8A2421}"/>
              </a:ext>
            </a:extLst>
          </p:cNvPr>
          <p:cNvSpPr txBox="1"/>
          <p:nvPr/>
        </p:nvSpPr>
        <p:spPr>
          <a:xfrm>
            <a:off x="1419160" y="2393486"/>
            <a:ext cx="95461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Publicação de Portaria da Secretaria de Defesa Agropecuária no Diário Oficial da União, reconhecendo a equivalência do serviço de inspeção e sua adesão.</a:t>
            </a:r>
          </a:p>
          <a:p>
            <a:pPr algn="ctr"/>
            <a:endParaRPr lang="pt-BR" sz="2800" dirty="0"/>
          </a:p>
          <a:p>
            <a:pPr algn="ctr"/>
            <a:r>
              <a:rPr lang="pt-BR" sz="2800" dirty="0"/>
              <a:t>Habilitação do escopo da adesão no </a:t>
            </a:r>
            <a:r>
              <a:rPr lang="pt-BR" sz="2800" i="1" dirty="0"/>
              <a:t>e</a:t>
            </a:r>
            <a:r>
              <a:rPr lang="pt-BR" sz="2800" dirty="0"/>
              <a:t>-SISBI</a:t>
            </a:r>
          </a:p>
        </p:txBody>
      </p:sp>
    </p:spTree>
    <p:extLst>
      <p:ext uri="{BB962C8B-B14F-4D97-AF65-F5344CB8AC3E}">
        <p14:creationId xmlns:p14="http://schemas.microsoft.com/office/powerpoint/2010/main" val="126500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013AA67-005E-4411-B055-169D665BC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37"/>
            <a:ext cx="12192000" cy="684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2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8B4C803-5C9C-4D2A-96D2-5CAF0120B064}"/>
              </a:ext>
            </a:extLst>
          </p:cNvPr>
          <p:cNvSpPr/>
          <p:nvPr/>
        </p:nvSpPr>
        <p:spPr>
          <a:xfrm>
            <a:off x="7043871" y="2761966"/>
            <a:ext cx="2816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pt-BR" sz="2400" dirty="0">
                <a:solidFill>
                  <a:srgbClr val="262626"/>
                </a:solidFill>
                <a:latin typeface="-apple-system"/>
              </a:rPr>
              <a:t>Canais: </a:t>
            </a:r>
            <a:r>
              <a:rPr lang="pt-BR" sz="2400" dirty="0" err="1">
                <a:solidFill>
                  <a:srgbClr val="262626"/>
                </a:solidFill>
                <a:latin typeface="-apple-system"/>
              </a:rPr>
              <a:t>Suasa</a:t>
            </a:r>
            <a:r>
              <a:rPr lang="pt-BR" sz="2400" dirty="0">
                <a:solidFill>
                  <a:srgbClr val="262626"/>
                </a:solidFill>
                <a:latin typeface="-apple-system"/>
              </a:rPr>
              <a:t> - Mapa</a:t>
            </a:r>
            <a:endParaRPr lang="pt-BR" sz="2400" b="0" i="0" dirty="0">
              <a:solidFill>
                <a:srgbClr val="262626"/>
              </a:solidFill>
              <a:effectLst/>
              <a:latin typeface="-apple-system"/>
            </a:endParaRPr>
          </a:p>
        </p:txBody>
      </p:sp>
      <p:pic>
        <p:nvPicPr>
          <p:cNvPr id="1026" name="Picture 2" descr="Resultado de imagem para instagram">
            <a:extLst>
              <a:ext uri="{FF2B5EF4-FFF2-40B4-BE49-F238E27FC236}">
                <a16:creationId xmlns:a16="http://schemas.microsoft.com/office/drawing/2014/main" id="{AF03C761-97D7-46B0-B3EC-0FFD1F185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671" y="3630299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8B36831-9DDF-439F-A414-098B53160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328" y="4077022"/>
            <a:ext cx="1685937" cy="87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177E2DF-4078-4F16-B381-5CFBC7ED5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602480" cy="68580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1D29230-C9C5-4A3D-A37A-73DEDD1FEAD1}"/>
              </a:ext>
            </a:extLst>
          </p:cNvPr>
          <p:cNvSpPr txBox="1"/>
          <p:nvPr/>
        </p:nvSpPr>
        <p:spPr>
          <a:xfrm>
            <a:off x="5829300" y="958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5"/>
              </a:rPr>
              <a:t>https://www.gov.br/agricultura/pt-br/assuntos/suasa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242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F9CA3AB3-8C7D-4B47-BBDE-12CF8D691C89}"/>
              </a:ext>
            </a:extLst>
          </p:cNvPr>
          <p:cNvSpPr txBox="1"/>
          <p:nvPr/>
        </p:nvSpPr>
        <p:spPr>
          <a:xfrm>
            <a:off x="3464560" y="513670"/>
            <a:ext cx="6918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Exemplos de boas práticas de SIM vinculados a consórcios públicos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8C0577F-BD3A-46D8-BF70-C481745A6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205" y="1816016"/>
            <a:ext cx="10007284" cy="275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73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3166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17D17FB-975C-487E-8519-38E547609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386947" cy="6858478"/>
          </a:xfrm>
          <a:custGeom>
            <a:avLst/>
            <a:gdLst>
              <a:gd name="connsiteX0" fmla="*/ 433167 w 6386947"/>
              <a:gd name="connsiteY0" fmla="*/ 0 h 6858478"/>
              <a:gd name="connsiteX1" fmla="*/ 2138767 w 6386947"/>
              <a:gd name="connsiteY1" fmla="*/ 0 h 6858478"/>
              <a:gd name="connsiteX2" fmla="*/ 3204995 w 6386947"/>
              <a:gd name="connsiteY2" fmla="*/ 0 h 6858478"/>
              <a:gd name="connsiteX3" fmla="*/ 3210572 w 6386947"/>
              <a:gd name="connsiteY3" fmla="*/ 0 h 6858478"/>
              <a:gd name="connsiteX4" fmla="*/ 6386947 w 6386947"/>
              <a:gd name="connsiteY4" fmla="*/ 6858478 h 6858478"/>
              <a:gd name="connsiteX5" fmla="*/ 1832610 w 6386947"/>
              <a:gd name="connsiteY5" fmla="*/ 6858478 h 6858478"/>
              <a:gd name="connsiteX6" fmla="*/ 433167 w 6386947"/>
              <a:gd name="connsiteY6" fmla="*/ 6858478 h 6858478"/>
              <a:gd name="connsiteX7" fmla="*/ 0 w 6386947"/>
              <a:gd name="connsiteY7" fmla="*/ 6858478 h 6858478"/>
              <a:gd name="connsiteX8" fmla="*/ 0 w 6386947"/>
              <a:gd name="connsiteY8" fmla="*/ 478 h 6858478"/>
              <a:gd name="connsiteX9" fmla="*/ 433167 w 6386947"/>
              <a:gd name="connsiteY9" fmla="*/ 478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86947" h="6858478">
                <a:moveTo>
                  <a:pt x="433167" y="0"/>
                </a:moveTo>
                <a:lnTo>
                  <a:pt x="2138767" y="0"/>
                </a:lnTo>
                <a:lnTo>
                  <a:pt x="3204995" y="0"/>
                </a:lnTo>
                <a:lnTo>
                  <a:pt x="3210572" y="0"/>
                </a:lnTo>
                <a:lnTo>
                  <a:pt x="6386947" y="6858478"/>
                </a:lnTo>
                <a:lnTo>
                  <a:pt x="1832610" y="6858478"/>
                </a:lnTo>
                <a:lnTo>
                  <a:pt x="433167" y="6858478"/>
                </a:lnTo>
                <a:lnTo>
                  <a:pt x="0" y="6858478"/>
                </a:lnTo>
                <a:lnTo>
                  <a:pt x="0" y="478"/>
                </a:lnTo>
                <a:lnTo>
                  <a:pt x="433167" y="478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9CA3AB3-8C7D-4B47-BBDE-12CF8D691C89}"/>
              </a:ext>
            </a:extLst>
          </p:cNvPr>
          <p:cNvSpPr txBox="1"/>
          <p:nvPr/>
        </p:nvSpPr>
        <p:spPr>
          <a:xfrm>
            <a:off x="804672" y="3993681"/>
            <a:ext cx="4057840" cy="22494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>
                <a:latin typeface="+mj-lt"/>
                <a:ea typeface="+mj-ea"/>
                <a:cs typeface="+mj-cs"/>
              </a:rPr>
              <a:t>Exemplos de boas práticas de SIM vinculados a consórcios públicos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BA137DA-6BC7-462A-82D7-0948EF1C1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781" y="353643"/>
            <a:ext cx="5702113" cy="302211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EF8A947-F033-4F8D-97A5-FD94410F9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8059" y="3601309"/>
            <a:ext cx="3047834" cy="261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48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5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17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962D2DD-E084-454F-A8BE-E4DC6CF2A380}"/>
              </a:ext>
            </a:extLst>
          </p:cNvPr>
          <p:cNvSpPr txBox="1">
            <a:spLocks/>
          </p:cNvSpPr>
          <p:nvPr/>
        </p:nvSpPr>
        <p:spPr bwMode="auto">
          <a:xfrm>
            <a:off x="2555631" y="1441938"/>
            <a:ext cx="7080738" cy="39741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77933C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lang="en-US" altLang="pt-BR" sz="5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Informações</a:t>
            </a:r>
            <a:r>
              <a:rPr lang="en-US" altLang="pt-BR" sz="5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pt-BR" sz="5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complementares</a:t>
            </a:r>
            <a:endParaRPr lang="en-US" altLang="pt-BR" sz="5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9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4B874C19-9B23-4B12-823E-D67615A9B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43949" cy="6858000"/>
          </a:xfrm>
          <a:custGeom>
            <a:avLst/>
            <a:gdLst>
              <a:gd name="connsiteX0" fmla="*/ 956085 w 7743949"/>
              <a:gd name="connsiteY0" fmla="*/ 2071857 h 6858000"/>
              <a:gd name="connsiteX1" fmla="*/ 4999548 w 7743949"/>
              <a:gd name="connsiteY1" fmla="*/ 2071857 h 6858000"/>
              <a:gd name="connsiteX2" fmla="*/ 5619604 w 7743949"/>
              <a:gd name="connsiteY2" fmla="*/ 2437296 h 6858000"/>
              <a:gd name="connsiteX3" fmla="*/ 7645701 w 7743949"/>
              <a:gd name="connsiteY3" fmla="*/ 5926372 h 6858000"/>
              <a:gd name="connsiteX4" fmla="*/ 7645701 w 7743949"/>
              <a:gd name="connsiteY4" fmla="*/ 6639850 h 6858000"/>
              <a:gd name="connsiteX5" fmla="*/ 7538856 w 7743949"/>
              <a:gd name="connsiteY5" fmla="*/ 6823844 h 6858000"/>
              <a:gd name="connsiteX6" fmla="*/ 7519022 w 7743949"/>
              <a:gd name="connsiteY6" fmla="*/ 6858000 h 6858000"/>
              <a:gd name="connsiteX7" fmla="*/ 0 w 7743949"/>
              <a:gd name="connsiteY7" fmla="*/ 6858000 h 6858000"/>
              <a:gd name="connsiteX8" fmla="*/ 0 w 7743949"/>
              <a:gd name="connsiteY8" fmla="*/ 3003362 h 6858000"/>
              <a:gd name="connsiteX9" fmla="*/ 144017 w 7743949"/>
              <a:gd name="connsiteY9" fmla="*/ 2754282 h 6858000"/>
              <a:gd name="connsiteX10" fmla="*/ 327296 w 7743949"/>
              <a:gd name="connsiteY10" fmla="*/ 2437296 h 6858000"/>
              <a:gd name="connsiteX11" fmla="*/ 956085 w 7743949"/>
              <a:gd name="connsiteY11" fmla="*/ 2071857 h 6858000"/>
              <a:gd name="connsiteX12" fmla="*/ 6281397 w 7743949"/>
              <a:gd name="connsiteY12" fmla="*/ 1163923 h 6858000"/>
              <a:gd name="connsiteX13" fmla="*/ 7148441 w 7743949"/>
              <a:gd name="connsiteY13" fmla="*/ 1163923 h 6858000"/>
              <a:gd name="connsiteX14" fmla="*/ 7281401 w 7743949"/>
              <a:gd name="connsiteY14" fmla="*/ 1242285 h 6858000"/>
              <a:gd name="connsiteX15" fmla="*/ 7715859 w 7743949"/>
              <a:gd name="connsiteY15" fmla="*/ 1990451 h 6858000"/>
              <a:gd name="connsiteX16" fmla="*/ 7715859 w 7743949"/>
              <a:gd name="connsiteY16" fmla="*/ 2143443 h 6858000"/>
              <a:gd name="connsiteX17" fmla="*/ 7281401 w 7743949"/>
              <a:gd name="connsiteY17" fmla="*/ 2891610 h 6858000"/>
              <a:gd name="connsiteX18" fmla="*/ 7148441 w 7743949"/>
              <a:gd name="connsiteY18" fmla="*/ 2969971 h 6858000"/>
              <a:gd name="connsiteX19" fmla="*/ 6281397 w 7743949"/>
              <a:gd name="connsiteY19" fmla="*/ 2969971 h 6858000"/>
              <a:gd name="connsiteX20" fmla="*/ 6146565 w 7743949"/>
              <a:gd name="connsiteY20" fmla="*/ 2891610 h 6858000"/>
              <a:gd name="connsiteX21" fmla="*/ 5713979 w 7743949"/>
              <a:gd name="connsiteY21" fmla="*/ 2143443 h 6858000"/>
              <a:gd name="connsiteX22" fmla="*/ 5713979 w 7743949"/>
              <a:gd name="connsiteY22" fmla="*/ 1990451 h 6858000"/>
              <a:gd name="connsiteX23" fmla="*/ 6146565 w 7743949"/>
              <a:gd name="connsiteY23" fmla="*/ 1242285 h 6858000"/>
              <a:gd name="connsiteX24" fmla="*/ 6281397 w 7743949"/>
              <a:gd name="connsiteY24" fmla="*/ 1163923 h 6858000"/>
              <a:gd name="connsiteX25" fmla="*/ 0 w 7743949"/>
              <a:gd name="connsiteY25" fmla="*/ 0 h 6858000"/>
              <a:gd name="connsiteX26" fmla="*/ 6600525 w 7743949"/>
              <a:gd name="connsiteY26" fmla="*/ 0 h 6858000"/>
              <a:gd name="connsiteX27" fmla="*/ 6486618 w 7743949"/>
              <a:gd name="connsiteY27" fmla="*/ 196155 h 6858000"/>
              <a:gd name="connsiteX28" fmla="*/ 5677553 w 7743949"/>
              <a:gd name="connsiteY28" fmla="*/ 1589421 h 6858000"/>
              <a:gd name="connsiteX29" fmla="*/ 5057496 w 7743949"/>
              <a:gd name="connsiteY29" fmla="*/ 1954861 h 6858000"/>
              <a:gd name="connsiteX30" fmla="*/ 1014033 w 7743949"/>
              <a:gd name="connsiteY30" fmla="*/ 1954861 h 6858000"/>
              <a:gd name="connsiteX31" fmla="*/ 385244 w 7743949"/>
              <a:gd name="connsiteY31" fmla="*/ 1589421 h 6858000"/>
              <a:gd name="connsiteX32" fmla="*/ 69234 w 7743949"/>
              <a:gd name="connsiteY32" fmla="*/ 1042874 h 6858000"/>
              <a:gd name="connsiteX33" fmla="*/ 0 w 7743949"/>
              <a:gd name="connsiteY33" fmla="*/ 9231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6281397" y="1163923"/>
                </a:moveTo>
                <a:cubicBezTo>
                  <a:pt x="6281397" y="1163923"/>
                  <a:pt x="6281397" y="1163923"/>
                  <a:pt x="7148441" y="1163923"/>
                </a:cubicBezTo>
                <a:cubicBezTo>
                  <a:pt x="7202749" y="1163923"/>
                  <a:pt x="7255183" y="1193775"/>
                  <a:pt x="7281401" y="1242285"/>
                </a:cubicBezTo>
                <a:cubicBezTo>
                  <a:pt x="7281401" y="1242285"/>
                  <a:pt x="7281401" y="1242285"/>
                  <a:pt x="7715859" y="1990451"/>
                </a:cubicBezTo>
                <a:cubicBezTo>
                  <a:pt x="7743949" y="2037095"/>
                  <a:pt x="7743949" y="2096799"/>
                  <a:pt x="7715859" y="2143443"/>
                </a:cubicBezTo>
                <a:cubicBezTo>
                  <a:pt x="7715859" y="2143443"/>
                  <a:pt x="7715859" y="2143443"/>
                  <a:pt x="7281401" y="2891610"/>
                </a:cubicBezTo>
                <a:cubicBezTo>
                  <a:pt x="7255183" y="2940119"/>
                  <a:pt x="7202749" y="2969971"/>
                  <a:pt x="7148441" y="2969971"/>
                </a:cubicBezTo>
                <a:cubicBezTo>
                  <a:pt x="7148441" y="2969971"/>
                  <a:pt x="7148441" y="2969971"/>
                  <a:pt x="6281397" y="2969971"/>
                </a:cubicBezTo>
                <a:cubicBezTo>
                  <a:pt x="6225217" y="2969971"/>
                  <a:pt x="6174655" y="2940119"/>
                  <a:pt x="6146565" y="2891610"/>
                </a:cubicBezTo>
                <a:cubicBezTo>
                  <a:pt x="6146565" y="2891610"/>
                  <a:pt x="6146565" y="2891610"/>
                  <a:pt x="5713979" y="2143443"/>
                </a:cubicBezTo>
                <a:cubicBezTo>
                  <a:pt x="5685889" y="2096799"/>
                  <a:pt x="5685889" y="2037095"/>
                  <a:pt x="5713979" y="1990451"/>
                </a:cubicBezTo>
                <a:cubicBezTo>
                  <a:pt x="5713979" y="1990451"/>
                  <a:pt x="5713979" y="1990451"/>
                  <a:pt x="6146565" y="1242285"/>
                </a:cubicBezTo>
                <a:cubicBezTo>
                  <a:pt x="6174655" y="1193775"/>
                  <a:pt x="6225217" y="1163923"/>
                  <a:pt x="6281397" y="1163923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962D2DD-E084-454F-A8BE-E4DC6CF2A380}"/>
              </a:ext>
            </a:extLst>
          </p:cNvPr>
          <p:cNvSpPr txBox="1">
            <a:spLocks/>
          </p:cNvSpPr>
          <p:nvPr/>
        </p:nvSpPr>
        <p:spPr bwMode="auto">
          <a:xfrm>
            <a:off x="268224" y="2870956"/>
            <a:ext cx="5434504" cy="36807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 lnSpcReduction="10000"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77933C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9pPr>
          </a:lstStyle>
          <a:p>
            <a:pPr marR="0" lvl="0" algn="l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lang="en-US" altLang="pt-BR" sz="24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Ampliar</a:t>
            </a:r>
            <a:r>
              <a:rPr lang="en-US" alt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altLang="pt-BR" sz="24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oferta</a:t>
            </a:r>
            <a:r>
              <a:rPr lang="en-US" alt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altLang="pt-BR" sz="24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serviços</a:t>
            </a:r>
            <a:r>
              <a:rPr lang="en-US" alt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de inspeção </a:t>
            </a:r>
            <a:r>
              <a:rPr lang="en-US" altLang="pt-BR" sz="24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municipais</a:t>
            </a:r>
            <a:r>
              <a:rPr lang="en-US" alt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altLang="pt-BR" sz="24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qualidade</a:t>
            </a:r>
            <a:r>
              <a:rPr lang="en-US" alt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no </a:t>
            </a:r>
            <a:r>
              <a:rPr lang="en-US" altLang="pt-BR" sz="24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país</a:t>
            </a:r>
            <a:endParaRPr lang="en-US" altLang="pt-BR" sz="24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R="0" lvl="0" algn="l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endParaRPr lang="en-US" altLang="pt-BR" sz="24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R="0" lvl="0" algn="l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lang="en-US" altLang="pt-BR" sz="24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Regularizar</a:t>
            </a:r>
            <a:r>
              <a:rPr lang="en-US" alt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4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estabelecimentos</a:t>
            </a:r>
            <a:r>
              <a:rPr lang="en-US" alt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altLang="pt-BR" sz="24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produtos</a:t>
            </a:r>
            <a:r>
              <a:rPr lang="en-US" alt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altLang="pt-BR" sz="24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origem</a:t>
            </a:r>
            <a:r>
              <a:rPr lang="en-US" alt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animal</a:t>
            </a:r>
          </a:p>
          <a:p>
            <a:pPr marR="0" lvl="0" algn="l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endParaRPr lang="en-US" altLang="pt-BR" sz="24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R="0" lvl="0" algn="l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lang="en-US" altLang="pt-BR" sz="24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Conectar</a:t>
            </a:r>
            <a:r>
              <a:rPr lang="en-US" alt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4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todos</a:t>
            </a:r>
            <a:r>
              <a:rPr lang="en-US" alt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4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os</a:t>
            </a:r>
            <a:r>
              <a:rPr lang="en-US" alt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4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serviços</a:t>
            </a:r>
            <a:r>
              <a:rPr lang="en-US" alt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de inspeção e </a:t>
            </a:r>
            <a:r>
              <a:rPr lang="en-US" altLang="pt-BR" sz="24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estabelecimentos</a:t>
            </a:r>
            <a:r>
              <a:rPr lang="en-US" alt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no </a:t>
            </a:r>
            <a:r>
              <a:rPr lang="en-US" altLang="pt-BR" sz="24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âmbito</a:t>
            </a:r>
            <a:r>
              <a:rPr lang="en-US" alt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nacional</a:t>
            </a:r>
          </a:p>
          <a:p>
            <a:pPr marR="0" lvl="0" algn="l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endParaRPr lang="en-US" altLang="pt-BR" sz="24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R="0" lvl="0" algn="l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lang="en-US" altLang="pt-BR" sz="24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Ampliar</a:t>
            </a:r>
            <a:r>
              <a:rPr lang="en-US" alt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n-US" altLang="pt-BR" sz="24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comércio</a:t>
            </a:r>
            <a:r>
              <a:rPr lang="en-US" alt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altLang="pt-BR" sz="24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alimentos</a:t>
            </a:r>
            <a:r>
              <a:rPr lang="en-US" altLang="pt-BR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pt-BR" sz="24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seguros</a:t>
            </a:r>
            <a:endParaRPr lang="en-US" altLang="pt-BR" sz="24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R="0" lvl="0" algn="l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endParaRPr lang="en-US" altLang="pt-BR" sz="24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7" name="Graphic 24" descr="Martelo">
            <a:extLst>
              <a:ext uri="{FF2B5EF4-FFF2-40B4-BE49-F238E27FC236}">
                <a16:creationId xmlns:a16="http://schemas.microsoft.com/office/drawing/2014/main" id="{C23080BF-ED5F-4B21-8C19-490821EE8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36576" y="1261638"/>
            <a:ext cx="3858600" cy="38586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2D9ACEE-C088-42D6-BFAE-00BF9C641BA6}"/>
              </a:ext>
            </a:extLst>
          </p:cNvPr>
          <p:cNvSpPr txBox="1">
            <a:spLocks/>
          </p:cNvSpPr>
          <p:nvPr/>
        </p:nvSpPr>
        <p:spPr bwMode="auto">
          <a:xfrm>
            <a:off x="1509365" y="671481"/>
            <a:ext cx="2952222" cy="4524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77933C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77933C"/>
                </a:solidFill>
                <a:latin typeface="Calibri" panose="020F0502020204030204" pitchFamily="34" charset="0"/>
              </a:defRPr>
            </a:lvl9pPr>
          </a:lstStyle>
          <a:p>
            <a:pPr marR="0" lvl="0" defTabSz="914400" eaLnBrk="1" fontAlgn="base" hangingPunct="1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lang="en-US" altLang="pt-BR" sz="3200" b="1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Importante</a:t>
            </a:r>
            <a:r>
              <a:rPr lang="en-US" altLang="pt-BR" sz="32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5613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B28F247-E1D2-47C0-9256-2A480387F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5223431-134C-4D50-A42A-07A17185A1E8}"/>
              </a:ext>
            </a:extLst>
          </p:cNvPr>
          <p:cNvSpPr txBox="1"/>
          <p:nvPr/>
        </p:nvSpPr>
        <p:spPr>
          <a:xfrm>
            <a:off x="385889" y="587746"/>
            <a:ext cx="1099312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/>
              <a:t>Contatos</a:t>
            </a:r>
          </a:p>
          <a:p>
            <a:pPr algn="ctr"/>
            <a:endParaRPr lang="pt-BR" sz="3600" dirty="0"/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t-BR" sz="3600" dirty="0"/>
              <a:t>Superintendência Federal da Agricultura em Goiás:</a:t>
            </a:r>
          </a:p>
          <a:p>
            <a:pPr algn="ctr"/>
            <a:r>
              <a:rPr lang="pt-BR" sz="3600" dirty="0">
                <a:hlinkClick r:id="rId2"/>
              </a:rPr>
              <a:t>gab-go@agricultura.gov.br</a:t>
            </a:r>
            <a:r>
              <a:rPr lang="pt-BR" sz="3600" dirty="0"/>
              <a:t> Fone: 62 32217205/7208</a:t>
            </a:r>
          </a:p>
          <a:p>
            <a:pPr algn="ctr"/>
            <a:endParaRPr lang="pt-BR" sz="3600" dirty="0"/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pt-BR" sz="3600" dirty="0"/>
              <a:t>Departamento de Suporte e Normas (sede MAPA):</a:t>
            </a:r>
            <a:r>
              <a:rPr lang="pt-BR" sz="4400" dirty="0"/>
              <a:t> </a:t>
            </a:r>
            <a:r>
              <a:rPr lang="pt-BR" sz="36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dsn.sda@agricultura.gov.br</a:t>
            </a:r>
            <a:r>
              <a:rPr lang="pt-BR" sz="3600" dirty="0">
                <a:solidFill>
                  <a:schemeClr val="accent1"/>
                </a:solidFill>
              </a:rPr>
              <a:t> </a:t>
            </a:r>
            <a:r>
              <a:rPr lang="pt-BR" sz="3600" dirty="0"/>
              <a:t>Fone: 61 – 3218-2458</a:t>
            </a:r>
          </a:p>
        </p:txBody>
      </p:sp>
    </p:spTree>
    <p:extLst>
      <p:ext uri="{BB962C8B-B14F-4D97-AF65-F5344CB8AC3E}">
        <p14:creationId xmlns:p14="http://schemas.microsoft.com/office/powerpoint/2010/main" val="612639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C0399B-8B2E-48F0-8CF3-E87EF1D20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929379-D841-402E-9062-D7FCCE17A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5B3738F-833C-445B-91E8-B30DDB7B1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805" y="544101"/>
            <a:ext cx="8642350" cy="73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pt-BR"/>
            </a:defPPr>
            <a:lvl1pPr algn="ctr">
              <a:defRPr sz="4950" cap="small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pitchFamily="-65" charset="-128"/>
              </a:defRPr>
            </a:lvl1pPr>
          </a:lstStyle>
          <a:p>
            <a:r>
              <a:rPr lang="pt-BR" altLang="pt-BR" sz="3600" dirty="0">
                <a:solidFill>
                  <a:srgbClr val="008348"/>
                </a:solidFill>
                <a:latin typeface="Fedra Sans Std Normal" pitchFamily="34" charset="0"/>
              </a:rPr>
              <a:t>Desafios em um Mundo globalizado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E59E8E18-8B9C-441F-B570-DE9039DED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3904" y="1531160"/>
            <a:ext cx="2619309" cy="3689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  <a:scene3d>
            <a:camera prst="perspectiveContrastingRightFacing"/>
            <a:lightRig rig="threePt" dir="t"/>
          </a:scene3d>
        </p:spPr>
      </p:pic>
      <p:sp>
        <p:nvSpPr>
          <p:cNvPr id="6" name="Retângulo 4">
            <a:extLst>
              <a:ext uri="{FF2B5EF4-FFF2-40B4-BE49-F238E27FC236}">
                <a16:creationId xmlns:a16="http://schemas.microsoft.com/office/drawing/2014/main" id="{333F240A-B801-43C9-A00C-7D4C39437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3904" y="5694628"/>
            <a:ext cx="31575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pt-BR" altLang="pt-BR" sz="2000" b="1" dirty="0">
                <a:solidFill>
                  <a:srgbClr val="00529C"/>
                </a:solidFill>
                <a:latin typeface="Fedra Sans Std Normal" pitchFamily="34" charset="0"/>
              </a:rPr>
              <a:t>15.179 km de fronteiras</a:t>
            </a:r>
            <a:r>
              <a:rPr lang="pt-BR" altLang="pt-BR" sz="2000" dirty="0">
                <a:solidFill>
                  <a:srgbClr val="00529C"/>
                </a:solidFill>
              </a:rPr>
              <a:t> </a:t>
            </a:r>
          </a:p>
        </p:txBody>
      </p:sp>
      <p:sp>
        <p:nvSpPr>
          <p:cNvPr id="7" name="CaixaDeTexto 8">
            <a:extLst>
              <a:ext uri="{FF2B5EF4-FFF2-40B4-BE49-F238E27FC236}">
                <a16:creationId xmlns:a16="http://schemas.microsoft.com/office/drawing/2014/main" id="{F18FDF69-9AD2-4407-815C-9F98FE9EA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0619" y="5122748"/>
            <a:ext cx="3960812" cy="10156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buClr>
                <a:srgbClr val="006600"/>
              </a:buClr>
              <a:buBlip>
                <a:blip r:embed="rId3"/>
              </a:buBlip>
              <a:defRPr/>
            </a:pPr>
            <a:r>
              <a:rPr lang="pt-BR" altLang="pt-BR" sz="2000" b="1" dirty="0">
                <a:solidFill>
                  <a:srgbClr val="00529C"/>
                </a:solidFill>
                <a:latin typeface="Fedra Sans Std Normal" pitchFamily="34" charset="0"/>
                <a:ea typeface="+mn-ea"/>
              </a:rPr>
              <a:t>Proteger patrimônio nacional</a:t>
            </a:r>
          </a:p>
          <a:p>
            <a:pPr marL="342900" indent="-342900">
              <a:buClr>
                <a:srgbClr val="006600"/>
              </a:buClr>
              <a:buBlip>
                <a:blip r:embed="rId3"/>
              </a:buBlip>
              <a:defRPr/>
            </a:pPr>
            <a:r>
              <a:rPr lang="pt-BR" altLang="pt-BR" sz="2000" b="1" dirty="0">
                <a:solidFill>
                  <a:srgbClr val="00529C"/>
                </a:solidFill>
                <a:latin typeface="Fedra Sans Std Normal" pitchFamily="34" charset="0"/>
                <a:ea typeface="+mn-ea"/>
              </a:rPr>
              <a:t>Enfrentar as diversidades</a:t>
            </a:r>
          </a:p>
        </p:txBody>
      </p:sp>
      <p:pic>
        <p:nvPicPr>
          <p:cNvPr id="8" name="Picture 2" descr="http://www.alunosonline.com.br/upload/conteudo_legenda/0fba47bb9dd28ab3590a266ed4e3e62e.jpg">
            <a:extLst>
              <a:ext uri="{FF2B5EF4-FFF2-40B4-BE49-F238E27FC236}">
                <a16:creationId xmlns:a16="http://schemas.microsoft.com/office/drawing/2014/main" id="{0DCE07A0-0BC7-491F-9C26-D9D29D277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692" y="1669289"/>
            <a:ext cx="3332162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Distribuicao_Rurais">
            <a:extLst>
              <a:ext uri="{FF2B5EF4-FFF2-40B4-BE49-F238E27FC236}">
                <a16:creationId xmlns:a16="http://schemas.microsoft.com/office/drawing/2014/main" id="{71FAFE6B-4B30-4797-B347-C4F022E95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1241" r="17064" b="2480"/>
          <a:stretch>
            <a:fillRect/>
          </a:stretch>
        </p:blipFill>
        <p:spPr bwMode="auto">
          <a:xfrm>
            <a:off x="7264146" y="1388284"/>
            <a:ext cx="3613758" cy="3509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ContrastingLeftFacing"/>
            <a:lightRig rig="threePt" dir="t"/>
          </a:scene3d>
        </p:spPr>
      </p:pic>
      <p:sp>
        <p:nvSpPr>
          <p:cNvPr id="10" name="CaixaDeTexto 4">
            <a:extLst>
              <a:ext uri="{FF2B5EF4-FFF2-40B4-BE49-F238E27FC236}">
                <a16:creationId xmlns:a16="http://schemas.microsoft.com/office/drawing/2014/main" id="{ABDF5494-4254-436C-8C26-3C4BB4C77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442" y="3967989"/>
            <a:ext cx="360045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>
                <a:srgbClr val="006600"/>
              </a:buClr>
              <a:buBlip>
                <a:blip r:embed="rId3"/>
              </a:buBlip>
            </a:pPr>
            <a:r>
              <a:rPr lang="pt-BR" altLang="pt-BR" sz="2000" b="1" dirty="0">
                <a:solidFill>
                  <a:srgbClr val="00529C"/>
                </a:solidFill>
                <a:latin typeface="Fedra Sans Std Normal" pitchFamily="34" charset="0"/>
                <a:cs typeface="Arial" panose="020B0604020202020204" pitchFamily="34" charset="0"/>
              </a:rPr>
              <a:t>Aumento do fluxo de mercadorias e pessoas</a:t>
            </a:r>
          </a:p>
          <a:p>
            <a:pPr>
              <a:buClr>
                <a:srgbClr val="006600"/>
              </a:buClr>
              <a:buBlip>
                <a:blip r:embed="rId3"/>
              </a:buBlip>
            </a:pPr>
            <a:r>
              <a:rPr lang="pt-BR" altLang="pt-BR" sz="2000" b="1" dirty="0">
                <a:solidFill>
                  <a:srgbClr val="00529C"/>
                </a:solidFill>
                <a:latin typeface="Fedra Sans Std Normal" pitchFamily="34" charset="0"/>
                <a:cs typeface="Arial" panose="020B0604020202020204" pitchFamily="34" charset="0"/>
              </a:rPr>
              <a:t>Situação sanitária mundial </a:t>
            </a:r>
          </a:p>
          <a:p>
            <a:pPr>
              <a:buClr>
                <a:srgbClr val="006600"/>
              </a:buClr>
              <a:buBlip>
                <a:blip r:embed="rId3"/>
              </a:buBlip>
            </a:pPr>
            <a:r>
              <a:rPr lang="pt-BR" altLang="pt-BR" sz="2000" b="1" dirty="0">
                <a:solidFill>
                  <a:srgbClr val="00529C"/>
                </a:solidFill>
                <a:latin typeface="Fedra Sans Std Normal" pitchFamily="34" charset="0"/>
                <a:cs typeface="Arial" panose="020B0604020202020204" pitchFamily="34" charset="0"/>
              </a:rPr>
              <a:t>Abastecer o mundo </a:t>
            </a:r>
          </a:p>
        </p:txBody>
      </p:sp>
    </p:spTree>
    <p:extLst>
      <p:ext uri="{BB962C8B-B14F-4D97-AF65-F5344CB8AC3E}">
        <p14:creationId xmlns:p14="http://schemas.microsoft.com/office/powerpoint/2010/main" val="2446626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D2300A-5EE2-4AA0-B2DD-325F0F5EC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EB8E51-80CF-477E-9187-DA16222F9A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BD867AB-FFB5-4056-9E97-09D2AE963F43}"/>
              </a:ext>
            </a:extLst>
          </p:cNvPr>
          <p:cNvSpPr/>
          <p:nvPr/>
        </p:nvSpPr>
        <p:spPr>
          <a:xfrm>
            <a:off x="2052778" y="5930666"/>
            <a:ext cx="4286280" cy="24622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t-BR" sz="1000" i="1" dirty="0">
                <a:solidFill>
                  <a:srgbClr val="008348"/>
                </a:solidFill>
                <a:latin typeface="Frutiger LT Std 55 Roman" pitchFamily="34" charset="0"/>
              </a:rPr>
              <a:t>Source: UN data </a:t>
            </a:r>
            <a:r>
              <a:rPr lang="pt-BR" sz="1000" i="1" dirty="0" err="1">
                <a:solidFill>
                  <a:srgbClr val="008348"/>
                </a:solidFill>
                <a:latin typeface="Frutiger LT Std 55 Roman" pitchFamily="34" charset="0"/>
              </a:rPr>
              <a:t>from</a:t>
            </a:r>
            <a:r>
              <a:rPr lang="pt-BR" sz="1000" i="1" dirty="0">
                <a:solidFill>
                  <a:srgbClr val="008348"/>
                </a:solidFill>
                <a:latin typeface="Frutiger LT Std 55 Roman" pitchFamily="34" charset="0"/>
              </a:rPr>
              <a:t> Global </a:t>
            </a:r>
            <a:r>
              <a:rPr lang="pt-BR" sz="1000" i="1" dirty="0" err="1">
                <a:solidFill>
                  <a:srgbClr val="008348"/>
                </a:solidFill>
                <a:latin typeface="Frutiger LT Std 55 Roman" pitchFamily="34" charset="0"/>
              </a:rPr>
              <a:t>Harvest</a:t>
            </a:r>
            <a:r>
              <a:rPr lang="pt-BR" sz="1000" i="1" dirty="0">
                <a:solidFill>
                  <a:srgbClr val="008348"/>
                </a:solidFill>
                <a:latin typeface="Frutiger LT Std 55 Roman" pitchFamily="34" charset="0"/>
              </a:rPr>
              <a:t> </a:t>
            </a:r>
            <a:r>
              <a:rPr lang="pt-BR" sz="1000" i="1" dirty="0" err="1">
                <a:solidFill>
                  <a:srgbClr val="008348"/>
                </a:solidFill>
                <a:latin typeface="Frutiger LT Std 55 Roman" pitchFamily="34" charset="0"/>
              </a:rPr>
              <a:t>Initiative</a:t>
            </a:r>
            <a:r>
              <a:rPr lang="pt-BR" sz="1000" i="1" dirty="0">
                <a:solidFill>
                  <a:srgbClr val="008348"/>
                </a:solidFill>
                <a:latin typeface="Frutiger LT Std 55 Roman" pitchFamily="34" charset="0"/>
              </a:rPr>
              <a:t> GAP </a:t>
            </a:r>
            <a:r>
              <a:rPr lang="pt-BR" sz="1000" i="1" dirty="0" err="1">
                <a:solidFill>
                  <a:srgbClr val="008348"/>
                </a:solidFill>
                <a:latin typeface="Frutiger LT Std 55 Roman" pitchFamily="34" charset="0"/>
              </a:rPr>
              <a:t>Report</a:t>
            </a:r>
            <a:r>
              <a:rPr lang="pt-BR" sz="1000" i="1" dirty="0">
                <a:solidFill>
                  <a:srgbClr val="008348"/>
                </a:solidFill>
                <a:latin typeface="Frutiger LT Std 55 Roman" pitchFamily="34" charset="0"/>
              </a:rPr>
              <a:t> (2011).</a:t>
            </a:r>
          </a:p>
        </p:txBody>
      </p:sp>
      <p:sp>
        <p:nvSpPr>
          <p:cNvPr id="5" name="Rectangle 38">
            <a:extLst>
              <a:ext uri="{FF2B5EF4-FFF2-40B4-BE49-F238E27FC236}">
                <a16:creationId xmlns:a16="http://schemas.microsoft.com/office/drawing/2014/main" id="{C19C36A7-D771-4F8D-B9F9-BF74411A5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7752" y="2001576"/>
            <a:ext cx="2724714" cy="85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dirty="0" err="1">
                <a:solidFill>
                  <a:srgbClr val="00529C"/>
                </a:solidFill>
                <a:latin typeface="Fedra Sans Std Normal" pitchFamily="34" charset="0"/>
              </a:rPr>
              <a:t>Crescimento</a:t>
            </a:r>
            <a:r>
              <a:rPr lang="en-US" dirty="0">
                <a:solidFill>
                  <a:srgbClr val="00529C"/>
                </a:solidFill>
                <a:latin typeface="Fedra Sans Std Normal" pitchFamily="34" charset="0"/>
              </a:rPr>
              <a:t> Populacional </a:t>
            </a:r>
            <a:r>
              <a:rPr lang="en-US" dirty="0" err="1">
                <a:solidFill>
                  <a:srgbClr val="00529C"/>
                </a:solidFill>
                <a:latin typeface="Fedra Sans Std Normal" pitchFamily="34" charset="0"/>
              </a:rPr>
              <a:t>Esperado</a:t>
            </a:r>
            <a:r>
              <a:rPr lang="en-US" dirty="0">
                <a:solidFill>
                  <a:srgbClr val="00529C"/>
                </a:solidFill>
                <a:latin typeface="Fedra Sans Std Normal" pitchFamily="34" charset="0"/>
              </a:rPr>
              <a:t> </a:t>
            </a:r>
            <a:r>
              <a:rPr lang="en-US" dirty="0" err="1">
                <a:solidFill>
                  <a:srgbClr val="00529C"/>
                </a:solidFill>
                <a:latin typeface="Fedra Sans Std Normal" pitchFamily="34" charset="0"/>
              </a:rPr>
              <a:t>por</a:t>
            </a:r>
            <a:r>
              <a:rPr lang="en-US" dirty="0">
                <a:solidFill>
                  <a:srgbClr val="00529C"/>
                </a:solidFill>
                <a:latin typeface="Fedra Sans Std Normal" pitchFamily="34" charset="0"/>
              </a:rPr>
              <a:t> </a:t>
            </a:r>
            <a:r>
              <a:rPr lang="en-US" dirty="0" err="1">
                <a:solidFill>
                  <a:srgbClr val="00529C"/>
                </a:solidFill>
                <a:latin typeface="Fedra Sans Std Normal" pitchFamily="34" charset="0"/>
              </a:rPr>
              <a:t>Região</a:t>
            </a:r>
            <a:endParaRPr lang="en-US" dirty="0">
              <a:solidFill>
                <a:srgbClr val="00529C"/>
              </a:solidFill>
              <a:latin typeface="Fedra Sans Std Normal" pitchFamily="34" charset="0"/>
            </a:endParaRPr>
          </a:p>
          <a:p>
            <a:pPr algn="ctr" eaLnBrk="0" hangingPunct="0">
              <a:defRPr/>
            </a:pPr>
            <a:r>
              <a:rPr lang="en-US" sz="1200" dirty="0">
                <a:solidFill>
                  <a:srgbClr val="00529C"/>
                </a:solidFill>
                <a:latin typeface="Fedra Sans Std Normal" pitchFamily="34" charset="0"/>
              </a:rPr>
              <a:t>2010 - 2050</a:t>
            </a:r>
            <a:endParaRPr lang="pt-BR" sz="1050" dirty="0">
              <a:solidFill>
                <a:srgbClr val="00529C"/>
              </a:solidFill>
              <a:latin typeface="Fedra Sans Std Normal" pitchFamily="34" charset="0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6A2EB981-422C-47D5-9308-65DAFFB952C8}"/>
              </a:ext>
            </a:extLst>
          </p:cNvPr>
          <p:cNvSpPr/>
          <p:nvPr/>
        </p:nvSpPr>
        <p:spPr>
          <a:xfrm>
            <a:off x="6844824" y="6101080"/>
            <a:ext cx="360039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pt-BR" sz="1000" i="1" dirty="0">
                <a:solidFill>
                  <a:srgbClr val="008348"/>
                </a:solidFill>
                <a:latin typeface="Frutiger LT Std 55 Roman" pitchFamily="34" charset="0"/>
              </a:rPr>
              <a:t>Source: Oxford Martin Commission for Future Generations</a:t>
            </a:r>
          </a:p>
        </p:txBody>
      </p:sp>
      <p:sp>
        <p:nvSpPr>
          <p:cNvPr id="7" name="Rectangle 38">
            <a:extLst>
              <a:ext uri="{FF2B5EF4-FFF2-40B4-BE49-F238E27FC236}">
                <a16:creationId xmlns:a16="http://schemas.microsoft.com/office/drawing/2014/main" id="{840E6783-6127-4251-8312-AB6A8FB93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2877" y="908346"/>
            <a:ext cx="6643734" cy="48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62500" lnSpcReduction="20000"/>
          </a:bodyPr>
          <a:lstStyle/>
          <a:p>
            <a:pPr algn="ctr"/>
            <a:endParaRPr lang="pt-BR" sz="4950" cap="small" dirty="0">
              <a:solidFill>
                <a:schemeClr val="tx2"/>
              </a:solidFill>
              <a:latin typeface="Arial" charset="0"/>
              <a:ea typeface="ＭＳ Ｐゴシック" charset="0"/>
              <a:cs typeface="ＭＳ Ｐゴシック" pitchFamily="-65" charset="-128"/>
            </a:endParaRPr>
          </a:p>
        </p:txBody>
      </p:sp>
      <p:grpSp>
        <p:nvGrpSpPr>
          <p:cNvPr id="8" name="Grupo 21">
            <a:extLst>
              <a:ext uri="{FF2B5EF4-FFF2-40B4-BE49-F238E27FC236}">
                <a16:creationId xmlns:a16="http://schemas.microsoft.com/office/drawing/2014/main" id="{49C3756D-1730-4650-B43E-1B49C8710C8D}"/>
              </a:ext>
            </a:extLst>
          </p:cNvPr>
          <p:cNvGrpSpPr>
            <a:grpSpLocks noChangeAspect="1"/>
          </p:cNvGrpSpPr>
          <p:nvPr/>
        </p:nvGrpSpPr>
        <p:grpSpPr>
          <a:xfrm>
            <a:off x="1838464" y="2001576"/>
            <a:ext cx="4692490" cy="3692176"/>
            <a:chOff x="323529" y="-516905"/>
            <a:chExt cx="7953375" cy="6257925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520B1029-7D61-4E29-8433-5209B1005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9" y="-516905"/>
              <a:ext cx="7953375" cy="625792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F0C2E0A4-8463-4084-AE9D-9D79FE95EA6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187046" y="864647"/>
              <a:ext cx="2153280" cy="782483"/>
            </a:xfrm>
            <a:prstGeom prst="rect">
              <a:avLst/>
            </a:prstGeom>
            <a:solidFill>
              <a:srgbClr val="A3A2A4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1"/>
                  </a:solidFill>
                </a:rPr>
                <a:t>Porcentagem do crescimento total populacional por região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9C5089EF-82F5-4112-8AA8-D9B4A850152D}"/>
                </a:ext>
              </a:extLst>
            </p:cNvPr>
            <p:cNvSpPr txBox="1"/>
            <p:nvPr/>
          </p:nvSpPr>
          <p:spPr>
            <a:xfrm>
              <a:off x="5364088" y="291244"/>
              <a:ext cx="432048" cy="156497"/>
            </a:xfrm>
            <a:prstGeom prst="rect">
              <a:avLst/>
            </a:prstGeom>
            <a:solidFill>
              <a:srgbClr val="EAF3D6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pt-BR" sz="600" dirty="0">
                  <a:solidFill>
                    <a:srgbClr val="6E7071"/>
                  </a:solidFill>
                </a:rPr>
                <a:t>bilhões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3C93884E-A752-496E-8758-05BD9D3F7276}"/>
                </a:ext>
              </a:extLst>
            </p:cNvPr>
            <p:cNvSpPr txBox="1"/>
            <p:nvPr/>
          </p:nvSpPr>
          <p:spPr>
            <a:xfrm>
              <a:off x="6908278" y="175563"/>
              <a:ext cx="432048" cy="161583"/>
            </a:xfrm>
            <a:prstGeom prst="rect">
              <a:avLst/>
            </a:prstGeom>
            <a:solidFill>
              <a:srgbClr val="EAF3D6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pt-BR" sz="600" dirty="0">
                  <a:solidFill>
                    <a:srgbClr val="6E7071"/>
                  </a:solidFill>
                </a:rPr>
                <a:t>bilhões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CC721739-A182-464D-A68D-B89A801386CD}"/>
                </a:ext>
              </a:extLst>
            </p:cNvPr>
            <p:cNvSpPr txBox="1"/>
            <p:nvPr/>
          </p:nvSpPr>
          <p:spPr>
            <a:xfrm>
              <a:off x="460034" y="76202"/>
              <a:ext cx="156497" cy="690563"/>
            </a:xfrm>
            <a:prstGeom prst="rect">
              <a:avLst/>
            </a:prstGeom>
            <a:solidFill>
              <a:srgbClr val="F3F3F4"/>
            </a:solidFill>
          </p:spPr>
          <p:txBody>
            <a:bodyPr vert="vert270" wrap="square" lIns="0" tIns="0" rIns="0" bIns="0" rtlCol="0" anchor="ctr">
              <a:spAutoFit/>
            </a:bodyPr>
            <a:lstStyle/>
            <a:p>
              <a:pPr algn="ctr"/>
              <a:r>
                <a:rPr lang="pt-BR" sz="600" dirty="0">
                  <a:solidFill>
                    <a:srgbClr val="6E7071"/>
                  </a:solidFill>
                </a:rPr>
                <a:t>BILHÕES</a:t>
              </a:r>
            </a:p>
          </p:txBody>
        </p:sp>
      </p:grpSp>
      <p:grpSp>
        <p:nvGrpSpPr>
          <p:cNvPr id="14" name="Grupo 15">
            <a:extLst>
              <a:ext uri="{FF2B5EF4-FFF2-40B4-BE49-F238E27FC236}">
                <a16:creationId xmlns:a16="http://schemas.microsoft.com/office/drawing/2014/main" id="{A3689637-B9DC-43E2-8CC8-18D867405F83}"/>
              </a:ext>
            </a:extLst>
          </p:cNvPr>
          <p:cNvGrpSpPr>
            <a:grpSpLocks noChangeAspect="1"/>
          </p:cNvGrpSpPr>
          <p:nvPr/>
        </p:nvGrpSpPr>
        <p:grpSpPr>
          <a:xfrm>
            <a:off x="7267752" y="3073146"/>
            <a:ext cx="2891962" cy="2792665"/>
            <a:chOff x="917614" y="1581175"/>
            <a:chExt cx="4073186" cy="3933333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31C3500A-A8C7-413C-8855-510CA22C5A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968"/>
            <a:stretch/>
          </p:blipFill>
          <p:spPr>
            <a:xfrm>
              <a:off x="917614" y="1581175"/>
              <a:ext cx="4073186" cy="3933333"/>
            </a:xfrm>
            <a:prstGeom prst="rect">
              <a:avLst/>
            </a:prstGeom>
          </p:spPr>
        </p:pic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52A99045-32EC-43B1-95DF-BCB807E86EFA}"/>
                </a:ext>
              </a:extLst>
            </p:cNvPr>
            <p:cNvSpPr txBox="1"/>
            <p:nvPr/>
          </p:nvSpPr>
          <p:spPr>
            <a:xfrm>
              <a:off x="2251369" y="3508110"/>
              <a:ext cx="1752600" cy="11704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t-BR" sz="1200" dirty="0"/>
                <a:t>Metade da população do mundo vive nesse círculo</a:t>
              </a:r>
            </a:p>
          </p:txBody>
        </p:sp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B297CB2-7622-4E60-8066-5ED29A1EA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744" y="429940"/>
            <a:ext cx="8642350" cy="73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pt-BR"/>
            </a:defPPr>
            <a:lvl1pPr algn="ctr">
              <a:defRPr sz="4950" cap="small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pitchFamily="-65" charset="-128"/>
              </a:defRPr>
            </a:lvl1pPr>
          </a:lstStyle>
          <a:p>
            <a:r>
              <a:rPr lang="pt-BR" altLang="pt-BR" sz="3600" dirty="0">
                <a:solidFill>
                  <a:srgbClr val="008348"/>
                </a:solidFill>
                <a:latin typeface="Fedra Sans Std Normal" pitchFamily="34" charset="0"/>
              </a:rPr>
              <a:t>Desafios em um Mundo Globalizado</a:t>
            </a:r>
          </a:p>
        </p:txBody>
      </p:sp>
      <p:pic>
        <p:nvPicPr>
          <p:cNvPr id="18" name="Imagem 17" descr="Untitled-6-01.jpg">
            <a:extLst>
              <a:ext uri="{FF2B5EF4-FFF2-40B4-BE49-F238E27FC236}">
                <a16:creationId xmlns:a16="http://schemas.microsoft.com/office/drawing/2014/main" id="{3C54670A-5C1C-4C53-BA18-66430F105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8122" y="572816"/>
            <a:ext cx="575746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8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65989E-6B63-4EBF-A8B2-EC81CEE51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A9EE96-A456-4DCC-91AD-96B13EE7D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F0B72979-3FFD-4BF6-9469-2CA93A8B1C65}"/>
              </a:ext>
            </a:extLst>
          </p:cNvPr>
          <p:cNvSpPr txBox="1"/>
          <p:nvPr/>
        </p:nvSpPr>
        <p:spPr>
          <a:xfrm>
            <a:off x="4348901" y="2095710"/>
            <a:ext cx="6408712" cy="39087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2400" dirty="0">
                <a:solidFill>
                  <a:srgbClr val="00529C"/>
                </a:solidFill>
                <a:latin typeface="Fedra Sans Std Normal" pitchFamily="34" charset="0"/>
              </a:rPr>
              <a:t>Através de redes sociais consumidores adquirem novas armas para demandar transparência dos Sistemas Agroalimentar e Agroindustrial.</a:t>
            </a:r>
          </a:p>
          <a:p>
            <a:pPr algn="ctr"/>
            <a:endParaRPr lang="pt-BR" sz="2400" dirty="0">
              <a:solidFill>
                <a:srgbClr val="00529C"/>
              </a:solidFill>
              <a:latin typeface="Fedra Sans Std Normal" pitchFamily="34" charset="0"/>
            </a:endParaRPr>
          </a:p>
          <a:p>
            <a:pPr algn="ctr"/>
            <a:r>
              <a:rPr lang="pt-BR" sz="2400" dirty="0">
                <a:solidFill>
                  <a:srgbClr val="00529C"/>
                </a:solidFill>
                <a:latin typeface="Fedra Sans Std Normal" pitchFamily="34" charset="0"/>
              </a:rPr>
              <a:t>E passaram a exigir:</a:t>
            </a:r>
          </a:p>
          <a:p>
            <a:pPr algn="ctr"/>
            <a:endParaRPr lang="pt-BR" sz="1400" dirty="0">
              <a:solidFill>
                <a:srgbClr val="00529C"/>
              </a:solidFill>
              <a:latin typeface="Fedra Sans Std Normal" pitchFamily="34" charset="0"/>
            </a:endParaRPr>
          </a:p>
          <a:p>
            <a:pPr algn="ctr">
              <a:buBlip>
                <a:blip r:embed="rId2"/>
              </a:buBlip>
            </a:pPr>
            <a:r>
              <a:rPr lang="pt-BR" dirty="0">
                <a:solidFill>
                  <a:srgbClr val="00529C"/>
                </a:solidFill>
                <a:latin typeface="Fedra Sans Std Normal" pitchFamily="34" charset="0"/>
              </a:rPr>
              <a:t>Alimentos mais seguros;</a:t>
            </a:r>
          </a:p>
          <a:p>
            <a:pPr algn="ctr">
              <a:buBlip>
                <a:blip r:embed="rId2"/>
              </a:buBlip>
            </a:pPr>
            <a:r>
              <a:rPr lang="pt-BR" dirty="0">
                <a:solidFill>
                  <a:srgbClr val="00529C"/>
                </a:solidFill>
                <a:latin typeface="Fedra Sans Std Normal" pitchFamily="34" charset="0"/>
              </a:rPr>
              <a:t>Alimentos mais nutritivos e convenientes;</a:t>
            </a:r>
          </a:p>
          <a:p>
            <a:pPr algn="ctr">
              <a:buBlip>
                <a:blip r:embed="rId2"/>
              </a:buBlip>
            </a:pPr>
            <a:r>
              <a:rPr lang="pt-BR" dirty="0">
                <a:solidFill>
                  <a:srgbClr val="00529C"/>
                </a:solidFill>
                <a:latin typeface="Fedra Sans Std Normal" pitchFamily="34" charset="0"/>
              </a:rPr>
              <a:t>Proteção do meio ambiente;</a:t>
            </a:r>
          </a:p>
          <a:p>
            <a:pPr algn="ctr">
              <a:buBlip>
                <a:blip r:embed="rId2"/>
              </a:buBlip>
            </a:pPr>
            <a:r>
              <a:rPr lang="pt-BR" dirty="0">
                <a:solidFill>
                  <a:srgbClr val="00529C"/>
                </a:solidFill>
                <a:latin typeface="Fedra Sans Std Normal" pitchFamily="34" charset="0"/>
              </a:rPr>
              <a:t>Proteção da força de trabalho;</a:t>
            </a:r>
          </a:p>
          <a:p>
            <a:pPr algn="ctr">
              <a:buBlip>
                <a:blip r:embed="rId2"/>
              </a:buBlip>
            </a:pPr>
            <a:r>
              <a:rPr lang="pt-BR" dirty="0">
                <a:solidFill>
                  <a:srgbClr val="00529C"/>
                </a:solidFill>
                <a:latin typeface="Fedra Sans Std Normal" pitchFamily="34" charset="0"/>
              </a:rPr>
              <a:t>Informações transparentes sobre o que consomem.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91A76F28-0576-4268-9CBE-3CEBF63BD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4608" y="4423773"/>
            <a:ext cx="121094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BFEEC0"/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b="1" dirty="0">
                <a:latin typeface="Arial Narrow" pitchFamily="34" charset="0"/>
              </a:rPr>
              <a:t>”</a:t>
            </a:r>
            <a:endParaRPr lang="pt-BR" sz="1050" b="1" dirty="0">
              <a:latin typeface="Arial Narrow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9233A10-0E81-4A7B-9189-8AB41E77D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90" y="2126486"/>
            <a:ext cx="1440160" cy="1399009"/>
          </a:xfrm>
          <a:prstGeom prst="rect">
            <a:avLst/>
          </a:prstGeom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3DFB4C0F-3C58-43D6-8CCA-1AA24974B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2906" y="4386152"/>
            <a:ext cx="121094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BFEEC0"/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b="1" dirty="0">
                <a:latin typeface="Arial Narrow" pitchFamily="34" charset="0"/>
              </a:rPr>
              <a:t>”</a:t>
            </a:r>
            <a:endParaRPr lang="pt-BR" sz="1050" b="1" dirty="0">
              <a:latin typeface="Arial Narrow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A583EC4-A004-4FF6-B70A-4C4C27137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897" y="3925204"/>
            <a:ext cx="1512169" cy="151365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C0C4F9F-F5AB-4E61-A3BE-DB3FC5DA9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818" y="558852"/>
            <a:ext cx="8642350" cy="73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pt-BR"/>
            </a:defPPr>
            <a:lvl1pPr algn="ctr">
              <a:defRPr sz="4950" cap="small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pitchFamily="-65" charset="-128"/>
              </a:defRPr>
            </a:lvl1pPr>
          </a:lstStyle>
          <a:p>
            <a:r>
              <a:rPr lang="pt-BR" altLang="pt-BR" sz="3600" dirty="0">
                <a:solidFill>
                  <a:srgbClr val="008348"/>
                </a:solidFill>
                <a:latin typeface="Fedra Sans Std Normal" pitchFamily="34" charset="0"/>
              </a:rPr>
              <a:t>DESAFIOS EM UM MUNDO GLOBALIZADO</a:t>
            </a:r>
          </a:p>
        </p:txBody>
      </p:sp>
      <p:pic>
        <p:nvPicPr>
          <p:cNvPr id="10" name="Imagem 9" descr="Untitled-6-01.jpg">
            <a:extLst>
              <a:ext uri="{FF2B5EF4-FFF2-40B4-BE49-F238E27FC236}">
                <a16:creationId xmlns:a16="http://schemas.microsoft.com/office/drawing/2014/main" id="{28ACE0C9-4047-4DA8-A498-9D338AF7F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4716" y="710837"/>
            <a:ext cx="575746" cy="4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90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F9CA3AB3-8C7D-4B47-BBDE-12CF8D691C89}"/>
              </a:ext>
            </a:extLst>
          </p:cNvPr>
          <p:cNvSpPr txBox="1"/>
          <p:nvPr/>
        </p:nvSpPr>
        <p:spPr>
          <a:xfrm>
            <a:off x="3238500" y="568960"/>
            <a:ext cx="748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Doenças Transmitidas por Alimentos - DTA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ED51100-3A15-44F9-9D70-B8BA4962E2D0}"/>
              </a:ext>
            </a:extLst>
          </p:cNvPr>
          <p:cNvSpPr txBox="1"/>
          <p:nvPr/>
        </p:nvSpPr>
        <p:spPr>
          <a:xfrm>
            <a:off x="1333500" y="1660193"/>
            <a:ext cx="1047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Doenças causadas por ingestão de alimentos e/ou água contaminados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3CE627E-1C7C-4139-B90C-0DC8B8490046}"/>
              </a:ext>
            </a:extLst>
          </p:cNvPr>
          <p:cNvSpPr txBox="1"/>
          <p:nvPr/>
        </p:nvSpPr>
        <p:spPr>
          <a:xfrm>
            <a:off x="2347912" y="4674588"/>
            <a:ext cx="749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Bactérias e suas toxinas - vírus - parasitas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E0EDDA1-183D-4048-8CB4-A943CCAB691B}"/>
              </a:ext>
            </a:extLst>
          </p:cNvPr>
          <p:cNvSpPr txBox="1"/>
          <p:nvPr/>
        </p:nvSpPr>
        <p:spPr>
          <a:xfrm>
            <a:off x="2887081" y="3716311"/>
            <a:ext cx="695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Importante causa de morbidade e mortalidade humana no mundo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00A4555-418C-45B7-994D-1D5C22CA9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DCEB8C5-FE6C-4865-8E0D-ED5C23F14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A9B1A9BC-0C8B-4DD0-88D0-54D36186C8A6}"/>
              </a:ext>
            </a:extLst>
          </p:cNvPr>
          <p:cNvSpPr/>
          <p:nvPr/>
        </p:nvSpPr>
        <p:spPr>
          <a:xfrm>
            <a:off x="96780" y="1060738"/>
            <a:ext cx="3310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   + 250 tipos de DTA no mundo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7B4F52A-8469-412B-8028-FD9A9D9C9C81}"/>
              </a:ext>
            </a:extLst>
          </p:cNvPr>
          <p:cNvSpPr txBox="1"/>
          <p:nvPr/>
        </p:nvSpPr>
        <p:spPr>
          <a:xfrm>
            <a:off x="439523" y="3254120"/>
            <a:ext cx="3437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Importante causa de morbidade e mortalidade humana no mundo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8A715EC-915C-45CE-BABF-185D73E3489A}"/>
              </a:ext>
            </a:extLst>
          </p:cNvPr>
          <p:cNvSpPr txBox="1"/>
          <p:nvPr/>
        </p:nvSpPr>
        <p:spPr>
          <a:xfrm>
            <a:off x="2253021" y="3731700"/>
            <a:ext cx="7496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FF0000"/>
                </a:solidFill>
              </a:rPr>
              <a:t>Bactérias e suas toxinas - vírus - parasitas </a:t>
            </a:r>
          </a:p>
        </p:txBody>
      </p:sp>
    </p:spTree>
    <p:extLst>
      <p:ext uri="{BB962C8B-B14F-4D97-AF65-F5344CB8AC3E}">
        <p14:creationId xmlns:p14="http://schemas.microsoft.com/office/powerpoint/2010/main" val="805342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Desenho de um cachorro&#10;&#10;Descrição gerada automaticamente">
            <a:extLst>
              <a:ext uri="{FF2B5EF4-FFF2-40B4-BE49-F238E27FC236}">
                <a16:creationId xmlns:a16="http://schemas.microsoft.com/office/drawing/2014/main" id="{8AC35A32-8D7E-408B-9423-8DAEE8CCDD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275" r="-1" b="-1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31CFA62-D04D-4D86-B659-359D8BC699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58" r="2" b="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780DD0F-B222-4F38-926B-4EBDB56960AF}"/>
              </a:ext>
            </a:extLst>
          </p:cNvPr>
          <p:cNvSpPr txBox="1"/>
          <p:nvPr/>
        </p:nvSpPr>
        <p:spPr>
          <a:xfrm>
            <a:off x="8945619" y="6014478"/>
            <a:ext cx="260520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pt-BR" sz="700">
                <a:solidFill>
                  <a:srgbClr val="FFFFFF"/>
                </a:solidFill>
                <a:hlinkClick r:id="rId4" tooltip="https://pensareco.blogspot.com/2012/09/se-mundo-nao-agir-mudanca-climatic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pt-BR" sz="700">
                <a:solidFill>
                  <a:srgbClr val="FFFFFF"/>
                </a:solidFill>
              </a:rPr>
              <a:t> de Autor Desconhecido está licenciado em </a:t>
            </a:r>
            <a:r>
              <a:rPr lang="pt-BR" sz="700">
                <a:solidFill>
                  <a:srgbClr val="FFFFFF"/>
                </a:solidFill>
                <a:hlinkClick r:id="rId6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pt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63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33697F-60C5-4191-B9BD-527B40C3D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769AEA-42C5-4AB3-A8D2-80DC7774E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316587E-4A07-448E-B02D-AAA3711F9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34" t="14870" r="52750" b="20833"/>
          <a:stretch/>
        </p:blipFill>
        <p:spPr>
          <a:xfrm>
            <a:off x="1655854" y="361009"/>
            <a:ext cx="8585426" cy="613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288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ThemeBMC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779B7"/>
      </a:accent1>
      <a:accent2>
        <a:srgbClr val="019ADD"/>
      </a:accent2>
      <a:accent3>
        <a:srgbClr val="6BC2ED"/>
      </a:accent3>
      <a:accent4>
        <a:srgbClr val="A7CCDF"/>
      </a:accent4>
      <a:accent5>
        <a:srgbClr val="595959"/>
      </a:accent5>
      <a:accent6>
        <a:srgbClr val="3F3F3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1757</TotalTime>
  <Words>1429</Words>
  <Application>Microsoft Office PowerPoint</Application>
  <PresentationFormat>Widescreen</PresentationFormat>
  <Paragraphs>215</Paragraphs>
  <Slides>38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38</vt:i4>
      </vt:variant>
    </vt:vector>
  </HeadingPairs>
  <TitlesOfParts>
    <vt:vector size="53" baseType="lpstr">
      <vt:lpstr>-apple-system</vt:lpstr>
      <vt:lpstr>Arial</vt:lpstr>
      <vt:lpstr>Arial Black</vt:lpstr>
      <vt:lpstr>Arial Narrow</vt:lpstr>
      <vt:lpstr>Calibri</vt:lpstr>
      <vt:lpstr>Calibri Light</vt:lpstr>
      <vt:lpstr>Fedra Sans Std Normal</vt:lpstr>
      <vt:lpstr>Frutiger LT Std 55 Roman</vt:lpstr>
      <vt:lpstr>GeosansLight</vt:lpstr>
      <vt:lpstr>Segoe UI</vt:lpstr>
      <vt:lpstr>Times New Roman</vt:lpstr>
      <vt:lpstr>Wingdings</vt:lpstr>
      <vt:lpstr>Tema do Office</vt:lpstr>
      <vt:lpstr>Personalizar design</vt:lpstr>
      <vt:lpstr>7_Office Theme</vt:lpstr>
      <vt:lpstr>Cartilha Serviços de Inspeção Municipais vinculados a consórcio público de Municípios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Comércio regional no território do consórcio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Cartilha Serviços de Inspeção Municipais vinculados a consórcio público de Municípios</dc:title>
  <dc:creator>Plinio Leite Lopes</dc:creator>
  <cp:lastModifiedBy>Andre Brandao Alves</cp:lastModifiedBy>
  <cp:revision>22</cp:revision>
  <dcterms:created xsi:type="dcterms:W3CDTF">2021-04-13T00:20:39Z</dcterms:created>
  <dcterms:modified xsi:type="dcterms:W3CDTF">2021-05-13T19:32:03Z</dcterms:modified>
</cp:coreProperties>
</file>